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0" r:id="rId1"/>
  </p:sldMasterIdLst>
  <p:notesMasterIdLst>
    <p:notesMasterId r:id="rId84"/>
  </p:notesMasterIdLst>
  <p:sldIdLst>
    <p:sldId id="536" r:id="rId2"/>
    <p:sldId id="262" r:id="rId3"/>
    <p:sldId id="565" r:id="rId4"/>
    <p:sldId id="552" r:id="rId5"/>
    <p:sldId id="560" r:id="rId6"/>
    <p:sldId id="561" r:id="rId7"/>
    <p:sldId id="562" r:id="rId8"/>
    <p:sldId id="617" r:id="rId9"/>
    <p:sldId id="579" r:id="rId10"/>
    <p:sldId id="580" r:id="rId11"/>
    <p:sldId id="568" r:id="rId12"/>
    <p:sldId id="588" r:id="rId13"/>
    <p:sldId id="558" r:id="rId14"/>
    <p:sldId id="263" r:id="rId15"/>
    <p:sldId id="274" r:id="rId16"/>
    <p:sldId id="549" r:id="rId17"/>
    <p:sldId id="556" r:id="rId18"/>
    <p:sldId id="555" r:id="rId19"/>
    <p:sldId id="553" r:id="rId20"/>
    <p:sldId id="551" r:id="rId21"/>
    <p:sldId id="569" r:id="rId22"/>
    <p:sldId id="265" r:id="rId23"/>
    <p:sldId id="581" r:id="rId24"/>
    <p:sldId id="584" r:id="rId25"/>
    <p:sldId id="570" r:id="rId26"/>
    <p:sldId id="583" r:id="rId27"/>
    <p:sldId id="606" r:id="rId28"/>
    <p:sldId id="587" r:id="rId29"/>
    <p:sldId id="559" r:id="rId30"/>
    <p:sldId id="599" r:id="rId31"/>
    <p:sldId id="257" r:id="rId32"/>
    <p:sldId id="572" r:id="rId33"/>
    <p:sldId id="608" r:id="rId34"/>
    <p:sldId id="600" r:id="rId35"/>
    <p:sldId id="597" r:id="rId36"/>
    <p:sldId id="589" r:id="rId37"/>
    <p:sldId id="591" r:id="rId38"/>
    <p:sldId id="526" r:id="rId39"/>
    <p:sldId id="554" r:id="rId40"/>
    <p:sldId id="615" r:id="rId41"/>
    <p:sldId id="613" r:id="rId42"/>
    <p:sldId id="271" r:id="rId43"/>
    <p:sldId id="624" r:id="rId44"/>
    <p:sldId id="612" r:id="rId45"/>
    <p:sldId id="609" r:id="rId46"/>
    <p:sldId id="596" r:id="rId47"/>
    <p:sldId id="614" r:id="rId48"/>
    <p:sldId id="505" r:id="rId49"/>
    <p:sldId id="261" r:id="rId50"/>
    <p:sldId id="593" r:id="rId51"/>
    <p:sldId id="582" r:id="rId52"/>
    <p:sldId id="594" r:id="rId53"/>
    <p:sldId id="534" r:id="rId54"/>
    <p:sldId id="507" r:id="rId55"/>
    <p:sldId id="625" r:id="rId56"/>
    <p:sldId id="573" r:id="rId57"/>
    <p:sldId id="268" r:id="rId58"/>
    <p:sldId id="260" r:id="rId59"/>
    <p:sldId id="501" r:id="rId60"/>
    <p:sldId id="626" r:id="rId61"/>
    <p:sldId id="621" r:id="rId62"/>
    <p:sldId id="574" r:id="rId63"/>
    <p:sldId id="622" r:id="rId64"/>
    <p:sldId id="575" r:id="rId65"/>
    <p:sldId id="620" r:id="rId66"/>
    <p:sldId id="521" r:id="rId67"/>
    <p:sldId id="618" r:id="rId68"/>
    <p:sldId id="605" r:id="rId69"/>
    <p:sldId id="619" r:id="rId70"/>
    <p:sldId id="527" r:id="rId71"/>
    <p:sldId id="595" r:id="rId72"/>
    <p:sldId id="566" r:id="rId73"/>
    <p:sldId id="528" r:id="rId74"/>
    <p:sldId id="610" r:id="rId75"/>
    <p:sldId id="546" r:id="rId76"/>
    <p:sldId id="567" r:id="rId77"/>
    <p:sldId id="576" r:id="rId78"/>
    <p:sldId id="278" r:id="rId79"/>
    <p:sldId id="623" r:id="rId80"/>
    <p:sldId id="531" r:id="rId81"/>
    <p:sldId id="267" r:id="rId82"/>
    <p:sldId id="532" r:id="rId8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36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62" autoAdjust="0"/>
    <p:restoredTop sz="94660"/>
  </p:normalViewPr>
  <p:slideViewPr>
    <p:cSldViewPr snapToGrid="0">
      <p:cViewPr varScale="1">
        <p:scale>
          <a:sx n="112" d="100"/>
          <a:sy n="112" d="100"/>
        </p:scale>
        <p:origin x="37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3A4EFD-FF63-7B43-8197-F033E73A30D3}" type="datetimeFigureOut">
              <a:rPr lang="en-US" smtClean="0"/>
              <a:t>5/28/2024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D9DADB-3274-7B46-A92A-714FFAF64CBD}" type="slidenum">
              <a:rPr lang="en-US" smtClean="0"/>
              <a:t>‹#›</a:t>
            </a:fld>
            <a:endParaRPr lang="en-US"/>
          </a:p>
        </p:txBody>
      </p:sp>
    </p:spTree>
    <p:extLst>
      <p:ext uri="{BB962C8B-B14F-4D97-AF65-F5344CB8AC3E}">
        <p14:creationId xmlns:p14="http://schemas.microsoft.com/office/powerpoint/2010/main" val="1634951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388B1E0-6906-F745-A695-A128803B1DE2}"/>
              </a:ext>
            </a:extLst>
          </p:cNvPr>
          <p:cNvPicPr>
            <a:picLocks noChangeAspect="1"/>
          </p:cNvPicPr>
          <p:nvPr/>
        </p:nvPicPr>
        <p:blipFill>
          <a:blip r:embed="rId2"/>
          <a:stretch>
            <a:fillRect/>
          </a:stretch>
        </p:blipFill>
        <p:spPr>
          <a:xfrm>
            <a:off x="1524" y="0"/>
            <a:ext cx="12188952" cy="6858000"/>
          </a:xfrm>
          <a:prstGeom prst="rect">
            <a:avLst/>
          </a:prstGeom>
        </p:spPr>
      </p:pic>
      <p:sp>
        <p:nvSpPr>
          <p:cNvPr id="2" name="Title 1">
            <a:extLst>
              <a:ext uri="{FF2B5EF4-FFF2-40B4-BE49-F238E27FC236}">
                <a16:creationId xmlns:a16="http://schemas.microsoft.com/office/drawing/2014/main" id="{0DA8B0E9-366A-214E-9CBD-433AC8708005}"/>
              </a:ext>
            </a:extLst>
          </p:cNvPr>
          <p:cNvSpPr>
            <a:spLocks noGrp="1"/>
          </p:cNvSpPr>
          <p:nvPr>
            <p:ph type="ctrTitle" hasCustomPrompt="1"/>
          </p:nvPr>
        </p:nvSpPr>
        <p:spPr>
          <a:xfrm>
            <a:off x="828040" y="3997959"/>
            <a:ext cx="5963920" cy="1655763"/>
          </a:xfrm>
        </p:spPr>
        <p:txBody>
          <a:bodyPr anchor="b">
            <a:normAutofit/>
          </a:bodyPr>
          <a:lstStyle>
            <a:lvl1pPr algn="l">
              <a:defRPr sz="2800" b="1">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8AD6B525-E44A-4047-96E5-5DF079A2FD2E}"/>
              </a:ext>
            </a:extLst>
          </p:cNvPr>
          <p:cNvSpPr>
            <a:spLocks noGrp="1"/>
          </p:cNvSpPr>
          <p:nvPr>
            <p:ph type="subTitle" idx="1"/>
          </p:nvPr>
        </p:nvSpPr>
        <p:spPr>
          <a:xfrm>
            <a:off x="828040" y="5745798"/>
            <a:ext cx="5963920" cy="1655762"/>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a:extLst>
              <a:ext uri="{FF2B5EF4-FFF2-40B4-BE49-F238E27FC236}">
                <a16:creationId xmlns:a16="http://schemas.microsoft.com/office/drawing/2014/main" id="{9AC3E31C-CEC2-BB43-9B1B-15E132424941}"/>
              </a:ext>
            </a:extLst>
          </p:cNvPr>
          <p:cNvSpPr>
            <a:spLocks noGrp="1"/>
          </p:cNvSpPr>
          <p:nvPr>
            <p:ph type="sldNum" sz="quarter" idx="12"/>
          </p:nvPr>
        </p:nvSpPr>
        <p:spPr/>
        <p:txBody>
          <a:bodyPr/>
          <a:lstStyle/>
          <a:p>
            <a:fld id="{13718C5C-5057-494A-9B5F-32CDE210C4AA}" type="slidenum">
              <a:rPr lang="en-US" smtClean="0"/>
              <a:t>‹#›</a:t>
            </a:fld>
            <a:endParaRPr lang="en-US"/>
          </a:p>
        </p:txBody>
      </p:sp>
    </p:spTree>
    <p:extLst>
      <p:ext uri="{BB962C8B-B14F-4D97-AF65-F5344CB8AC3E}">
        <p14:creationId xmlns:p14="http://schemas.microsoft.com/office/powerpoint/2010/main" val="1354790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80EA6-B883-9043-A349-25D356B7EAAE}"/>
              </a:ext>
            </a:extLst>
          </p:cNvPr>
          <p:cNvSpPr>
            <a:spLocks noGrp="1"/>
          </p:cNvSpPr>
          <p:nvPr>
            <p:ph type="title" hasCustomPrompt="1"/>
          </p:nvPr>
        </p:nvSpPr>
        <p:spPr>
          <a:xfrm>
            <a:off x="497840" y="1858328"/>
            <a:ext cx="10857548" cy="722312"/>
          </a:xfrm>
        </p:spPr>
        <p:txBody>
          <a:bodyPr/>
          <a:lstStyle>
            <a:lvl1pPr>
              <a:defRPr b="1"/>
            </a:lvl1pPr>
          </a:lstStyle>
          <a:p>
            <a:r>
              <a:rPr lang="en-US" dirty="0"/>
              <a:t>CLICK TO EDIT MASTER TITLE STYLE</a:t>
            </a:r>
          </a:p>
        </p:txBody>
      </p:sp>
      <p:sp>
        <p:nvSpPr>
          <p:cNvPr id="3" name="Text Placeholder 2">
            <a:extLst>
              <a:ext uri="{FF2B5EF4-FFF2-40B4-BE49-F238E27FC236}">
                <a16:creationId xmlns:a16="http://schemas.microsoft.com/office/drawing/2014/main" id="{F7B454DD-C694-B448-B6C8-6587940EBEC4}"/>
              </a:ext>
            </a:extLst>
          </p:cNvPr>
          <p:cNvSpPr>
            <a:spLocks noGrp="1"/>
          </p:cNvSpPr>
          <p:nvPr>
            <p:ph type="body" idx="1"/>
          </p:nvPr>
        </p:nvSpPr>
        <p:spPr>
          <a:xfrm>
            <a:off x="497840" y="2687003"/>
            <a:ext cx="5157787" cy="7419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2F5D981-EF7A-644C-838C-1A7FEF2F77AE}"/>
              </a:ext>
            </a:extLst>
          </p:cNvPr>
          <p:cNvSpPr>
            <a:spLocks noGrp="1"/>
          </p:cNvSpPr>
          <p:nvPr>
            <p:ph sz="half" idx="2"/>
          </p:nvPr>
        </p:nvSpPr>
        <p:spPr>
          <a:xfrm>
            <a:off x="497840" y="3510915"/>
            <a:ext cx="5157787" cy="3011805"/>
          </a:xfrm>
        </p:spPr>
        <p:txBody>
          <a:bodyPr/>
          <a:lstStyle>
            <a:lvl1pPr>
              <a:defRPr sz="1800"/>
            </a:lvl1pPr>
            <a:lvl2pPr>
              <a:defRPr sz="16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7319545-31A6-684C-8683-403320197372}"/>
              </a:ext>
            </a:extLst>
          </p:cNvPr>
          <p:cNvSpPr>
            <a:spLocks noGrp="1"/>
          </p:cNvSpPr>
          <p:nvPr>
            <p:ph type="body" sz="quarter" idx="3"/>
          </p:nvPr>
        </p:nvSpPr>
        <p:spPr>
          <a:xfrm>
            <a:off x="5826760" y="2687003"/>
            <a:ext cx="5183188" cy="7419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8D2DDC5-C853-4945-BF1D-D6B784B04FF4}"/>
              </a:ext>
            </a:extLst>
          </p:cNvPr>
          <p:cNvSpPr>
            <a:spLocks noGrp="1"/>
          </p:cNvSpPr>
          <p:nvPr>
            <p:ph sz="quarter" idx="4"/>
          </p:nvPr>
        </p:nvSpPr>
        <p:spPr>
          <a:xfrm>
            <a:off x="5826760" y="3510915"/>
            <a:ext cx="5183188" cy="3011805"/>
          </a:xfrm>
        </p:spPr>
        <p:txBody>
          <a:bodyPr/>
          <a:lstStyle>
            <a:lvl1pPr>
              <a:defRPr sz="1800"/>
            </a:lvl1pPr>
            <a:lvl2pPr>
              <a:defRPr sz="16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a:extLst>
              <a:ext uri="{FF2B5EF4-FFF2-40B4-BE49-F238E27FC236}">
                <a16:creationId xmlns:a16="http://schemas.microsoft.com/office/drawing/2014/main" id="{02DF073C-C52C-B64C-A8B9-DF620C1FDAC0}"/>
              </a:ext>
            </a:extLst>
          </p:cNvPr>
          <p:cNvSpPr>
            <a:spLocks noGrp="1"/>
          </p:cNvSpPr>
          <p:nvPr>
            <p:ph type="sldNum" sz="quarter" idx="12"/>
          </p:nvPr>
        </p:nvSpPr>
        <p:spPr/>
        <p:txBody>
          <a:bodyPr/>
          <a:lstStyle/>
          <a:p>
            <a:fld id="{13718C5C-5057-494A-9B5F-32CDE210C4AA}" type="slidenum">
              <a:rPr lang="en-US" smtClean="0"/>
              <a:t>‹#›</a:t>
            </a:fld>
            <a:endParaRPr lang="en-US"/>
          </a:p>
        </p:txBody>
      </p:sp>
    </p:spTree>
    <p:extLst>
      <p:ext uri="{BB962C8B-B14F-4D97-AF65-F5344CB8AC3E}">
        <p14:creationId xmlns:p14="http://schemas.microsoft.com/office/powerpoint/2010/main" val="3811461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BBF11-FAEB-8349-B8AF-2BB34332D2F4}"/>
              </a:ext>
            </a:extLst>
          </p:cNvPr>
          <p:cNvSpPr>
            <a:spLocks noGrp="1"/>
          </p:cNvSpPr>
          <p:nvPr>
            <p:ph type="title" hasCustomPrompt="1"/>
          </p:nvPr>
        </p:nvSpPr>
        <p:spPr/>
        <p:txBody>
          <a:bodyPr/>
          <a:lstStyle>
            <a:lvl1pPr>
              <a:defRPr b="1"/>
            </a:lvl1pPr>
          </a:lstStyle>
          <a:p>
            <a:r>
              <a:rPr lang="en-US" dirty="0"/>
              <a:t>CLICK TO EDIT MASTER TITLE STYLE</a:t>
            </a:r>
          </a:p>
        </p:txBody>
      </p:sp>
      <p:sp>
        <p:nvSpPr>
          <p:cNvPr id="5" name="Slide Number Placeholder 4">
            <a:extLst>
              <a:ext uri="{FF2B5EF4-FFF2-40B4-BE49-F238E27FC236}">
                <a16:creationId xmlns:a16="http://schemas.microsoft.com/office/drawing/2014/main" id="{70BCA763-D6C3-224A-AE26-F8312B3C8001}"/>
              </a:ext>
            </a:extLst>
          </p:cNvPr>
          <p:cNvSpPr>
            <a:spLocks noGrp="1"/>
          </p:cNvSpPr>
          <p:nvPr>
            <p:ph type="sldNum" sz="quarter" idx="12"/>
          </p:nvPr>
        </p:nvSpPr>
        <p:spPr/>
        <p:txBody>
          <a:bodyPr/>
          <a:lstStyle/>
          <a:p>
            <a:fld id="{13718C5C-5057-494A-9B5F-32CDE210C4AA}" type="slidenum">
              <a:rPr lang="en-US" smtClean="0"/>
              <a:t>‹#›</a:t>
            </a:fld>
            <a:endParaRPr lang="en-US"/>
          </a:p>
        </p:txBody>
      </p:sp>
    </p:spTree>
    <p:extLst>
      <p:ext uri="{BB962C8B-B14F-4D97-AF65-F5344CB8AC3E}">
        <p14:creationId xmlns:p14="http://schemas.microsoft.com/office/powerpoint/2010/main" val="13182455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6FFD5-8992-0E47-8DE0-AE3712799F93}"/>
              </a:ext>
            </a:extLst>
          </p:cNvPr>
          <p:cNvSpPr>
            <a:spLocks noGrp="1"/>
          </p:cNvSpPr>
          <p:nvPr>
            <p:ph type="title" hasCustomPrompt="1"/>
          </p:nvPr>
        </p:nvSpPr>
        <p:spPr>
          <a:xfrm>
            <a:off x="518160" y="1975167"/>
            <a:ext cx="4253865" cy="899160"/>
          </a:xfrm>
        </p:spPr>
        <p:txBody>
          <a:bodyPr anchor="b">
            <a:normAutofit/>
          </a:bodyPr>
          <a:lstStyle>
            <a:lvl1pPr>
              <a:defRPr sz="2800" b="1"/>
            </a:lvl1pPr>
          </a:lstStyle>
          <a:p>
            <a:r>
              <a:rPr lang="en-US" dirty="0"/>
              <a:t>CLICK TO EDIT MASTER TITLE STYLE</a:t>
            </a:r>
          </a:p>
        </p:txBody>
      </p:sp>
      <p:sp>
        <p:nvSpPr>
          <p:cNvPr id="3" name="Content Placeholder 2">
            <a:extLst>
              <a:ext uri="{FF2B5EF4-FFF2-40B4-BE49-F238E27FC236}">
                <a16:creationId xmlns:a16="http://schemas.microsoft.com/office/drawing/2014/main" id="{6539E74A-DD62-5640-9C59-97B6AB6E4361}"/>
              </a:ext>
            </a:extLst>
          </p:cNvPr>
          <p:cNvSpPr>
            <a:spLocks noGrp="1"/>
          </p:cNvSpPr>
          <p:nvPr>
            <p:ph idx="1"/>
          </p:nvPr>
        </p:nvSpPr>
        <p:spPr>
          <a:xfrm>
            <a:off x="5010468" y="1984375"/>
            <a:ext cx="6172200" cy="4873625"/>
          </a:xfrm>
        </p:spPr>
        <p:txBody>
          <a:bodyPr/>
          <a:lstStyle>
            <a:lvl1pPr>
              <a:defRPr sz="1800"/>
            </a:lvl1pPr>
            <a:lvl2pPr>
              <a:defRPr sz="1600"/>
            </a:lvl2pPr>
            <a:lvl3pPr>
              <a:defRPr sz="1400"/>
            </a:lvl3pPr>
            <a:lvl4pPr>
              <a:defRPr sz="1200"/>
            </a:lvl4pPr>
            <a:lvl5pPr>
              <a:defRPr sz="1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BE205044-8C32-8549-B91D-B1492259AC42}"/>
              </a:ext>
            </a:extLst>
          </p:cNvPr>
          <p:cNvSpPr>
            <a:spLocks noGrp="1"/>
          </p:cNvSpPr>
          <p:nvPr>
            <p:ph type="body" sz="half" idx="2"/>
          </p:nvPr>
        </p:nvSpPr>
        <p:spPr>
          <a:xfrm>
            <a:off x="518160" y="3007359"/>
            <a:ext cx="4253865" cy="367855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5460CA88-49BE-0E45-A7F2-E3FA716C7D96}"/>
              </a:ext>
            </a:extLst>
          </p:cNvPr>
          <p:cNvSpPr>
            <a:spLocks noGrp="1"/>
          </p:cNvSpPr>
          <p:nvPr>
            <p:ph type="sldNum" sz="quarter" idx="12"/>
          </p:nvPr>
        </p:nvSpPr>
        <p:spPr/>
        <p:txBody>
          <a:bodyPr/>
          <a:lstStyle/>
          <a:p>
            <a:fld id="{13718C5C-5057-494A-9B5F-32CDE210C4AA}" type="slidenum">
              <a:rPr lang="en-US" smtClean="0"/>
              <a:t>‹#›</a:t>
            </a:fld>
            <a:endParaRPr lang="en-US"/>
          </a:p>
        </p:txBody>
      </p:sp>
    </p:spTree>
    <p:extLst>
      <p:ext uri="{BB962C8B-B14F-4D97-AF65-F5344CB8AC3E}">
        <p14:creationId xmlns:p14="http://schemas.microsoft.com/office/powerpoint/2010/main" val="28144797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8C4FD38-07BE-FD41-8C05-639CFF6FB19C}"/>
              </a:ext>
            </a:extLst>
          </p:cNvPr>
          <p:cNvSpPr>
            <a:spLocks noGrp="1"/>
          </p:cNvSpPr>
          <p:nvPr>
            <p:ph type="sldNum" sz="quarter" idx="12"/>
          </p:nvPr>
        </p:nvSpPr>
        <p:spPr/>
        <p:txBody>
          <a:bodyPr/>
          <a:lstStyle/>
          <a:p>
            <a:fld id="{13718C5C-5057-494A-9B5F-32CDE210C4AA}" type="slidenum">
              <a:rPr lang="en-US" smtClean="0"/>
              <a:t>‹#›</a:t>
            </a:fld>
            <a:endParaRPr lang="en-US"/>
          </a:p>
        </p:txBody>
      </p:sp>
    </p:spTree>
    <p:extLst>
      <p:ext uri="{BB962C8B-B14F-4D97-AF65-F5344CB8AC3E}">
        <p14:creationId xmlns:p14="http://schemas.microsoft.com/office/powerpoint/2010/main" val="1110495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DAC50EB-1CF1-8243-9103-E1277417F0F1}"/>
              </a:ext>
            </a:extLst>
          </p:cNvPr>
          <p:cNvPicPr>
            <a:picLocks noChangeAspect="1"/>
          </p:cNvPicPr>
          <p:nvPr/>
        </p:nvPicPr>
        <p:blipFill>
          <a:blip r:embed="rId2"/>
          <a:stretch>
            <a:fillRect/>
          </a:stretch>
        </p:blipFill>
        <p:spPr>
          <a:xfrm>
            <a:off x="1524" y="0"/>
            <a:ext cx="12188952" cy="6858000"/>
          </a:xfrm>
          <a:prstGeom prst="rect">
            <a:avLst/>
          </a:prstGeom>
        </p:spPr>
      </p:pic>
      <p:sp>
        <p:nvSpPr>
          <p:cNvPr id="2" name="Title 1">
            <a:extLst>
              <a:ext uri="{FF2B5EF4-FFF2-40B4-BE49-F238E27FC236}">
                <a16:creationId xmlns:a16="http://schemas.microsoft.com/office/drawing/2014/main" id="{0DA8B0E9-366A-214E-9CBD-433AC8708005}"/>
              </a:ext>
            </a:extLst>
          </p:cNvPr>
          <p:cNvSpPr>
            <a:spLocks noGrp="1"/>
          </p:cNvSpPr>
          <p:nvPr>
            <p:ph type="ctrTitle" hasCustomPrompt="1"/>
          </p:nvPr>
        </p:nvSpPr>
        <p:spPr>
          <a:xfrm>
            <a:off x="828040" y="3997959"/>
            <a:ext cx="5963920" cy="1655763"/>
          </a:xfrm>
        </p:spPr>
        <p:txBody>
          <a:bodyPr anchor="b">
            <a:normAutofit/>
          </a:bodyPr>
          <a:lstStyle>
            <a:lvl1pPr algn="l">
              <a:defRPr sz="2800" b="1">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8AD6B525-E44A-4047-96E5-5DF079A2FD2E}"/>
              </a:ext>
            </a:extLst>
          </p:cNvPr>
          <p:cNvSpPr>
            <a:spLocks noGrp="1"/>
          </p:cNvSpPr>
          <p:nvPr>
            <p:ph type="subTitle" idx="1"/>
          </p:nvPr>
        </p:nvSpPr>
        <p:spPr>
          <a:xfrm>
            <a:off x="828040" y="5745798"/>
            <a:ext cx="5963920" cy="1655762"/>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a:extLst>
              <a:ext uri="{FF2B5EF4-FFF2-40B4-BE49-F238E27FC236}">
                <a16:creationId xmlns:a16="http://schemas.microsoft.com/office/drawing/2014/main" id="{9AC3E31C-CEC2-BB43-9B1B-15E132424941}"/>
              </a:ext>
            </a:extLst>
          </p:cNvPr>
          <p:cNvSpPr>
            <a:spLocks noGrp="1"/>
          </p:cNvSpPr>
          <p:nvPr>
            <p:ph type="sldNum" sz="quarter" idx="12"/>
          </p:nvPr>
        </p:nvSpPr>
        <p:spPr/>
        <p:txBody>
          <a:bodyPr/>
          <a:lstStyle/>
          <a:p>
            <a:fld id="{13718C5C-5057-494A-9B5F-32CDE210C4AA}" type="slidenum">
              <a:rPr lang="en-US" smtClean="0"/>
              <a:t>‹#›</a:t>
            </a:fld>
            <a:endParaRPr lang="en-US"/>
          </a:p>
        </p:txBody>
      </p:sp>
    </p:spTree>
    <p:extLst>
      <p:ext uri="{BB962C8B-B14F-4D97-AF65-F5344CB8AC3E}">
        <p14:creationId xmlns:p14="http://schemas.microsoft.com/office/powerpoint/2010/main" val="3301310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4EC4D54-49D5-824C-ADF5-F1A417F022A7}"/>
              </a:ext>
            </a:extLst>
          </p:cNvPr>
          <p:cNvPicPr>
            <a:picLocks noChangeAspect="1"/>
          </p:cNvPicPr>
          <p:nvPr/>
        </p:nvPicPr>
        <p:blipFill>
          <a:blip r:embed="rId2"/>
          <a:stretch>
            <a:fillRect/>
          </a:stretch>
        </p:blipFill>
        <p:spPr>
          <a:xfrm>
            <a:off x="1524" y="0"/>
            <a:ext cx="12188952" cy="6858000"/>
          </a:xfrm>
          <a:prstGeom prst="rect">
            <a:avLst/>
          </a:prstGeom>
        </p:spPr>
      </p:pic>
      <p:sp>
        <p:nvSpPr>
          <p:cNvPr id="2" name="Title 1">
            <a:extLst>
              <a:ext uri="{FF2B5EF4-FFF2-40B4-BE49-F238E27FC236}">
                <a16:creationId xmlns:a16="http://schemas.microsoft.com/office/drawing/2014/main" id="{0DA8B0E9-366A-214E-9CBD-433AC8708005}"/>
              </a:ext>
            </a:extLst>
          </p:cNvPr>
          <p:cNvSpPr>
            <a:spLocks noGrp="1"/>
          </p:cNvSpPr>
          <p:nvPr>
            <p:ph type="ctrTitle" hasCustomPrompt="1"/>
          </p:nvPr>
        </p:nvSpPr>
        <p:spPr>
          <a:xfrm>
            <a:off x="828040" y="3997959"/>
            <a:ext cx="5963920" cy="1655763"/>
          </a:xfrm>
        </p:spPr>
        <p:txBody>
          <a:bodyPr anchor="b">
            <a:normAutofit/>
          </a:bodyPr>
          <a:lstStyle>
            <a:lvl1pPr algn="l">
              <a:defRPr sz="2800" b="1">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8AD6B525-E44A-4047-96E5-5DF079A2FD2E}"/>
              </a:ext>
            </a:extLst>
          </p:cNvPr>
          <p:cNvSpPr>
            <a:spLocks noGrp="1"/>
          </p:cNvSpPr>
          <p:nvPr>
            <p:ph type="subTitle" idx="1"/>
          </p:nvPr>
        </p:nvSpPr>
        <p:spPr>
          <a:xfrm>
            <a:off x="828040" y="5745798"/>
            <a:ext cx="5963920" cy="1655762"/>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a:extLst>
              <a:ext uri="{FF2B5EF4-FFF2-40B4-BE49-F238E27FC236}">
                <a16:creationId xmlns:a16="http://schemas.microsoft.com/office/drawing/2014/main" id="{9AC3E31C-CEC2-BB43-9B1B-15E132424941}"/>
              </a:ext>
            </a:extLst>
          </p:cNvPr>
          <p:cNvSpPr>
            <a:spLocks noGrp="1"/>
          </p:cNvSpPr>
          <p:nvPr>
            <p:ph type="sldNum" sz="quarter" idx="12"/>
          </p:nvPr>
        </p:nvSpPr>
        <p:spPr/>
        <p:txBody>
          <a:bodyPr/>
          <a:lstStyle/>
          <a:p>
            <a:fld id="{13718C5C-5057-494A-9B5F-32CDE210C4AA}" type="slidenum">
              <a:rPr lang="en-US" smtClean="0"/>
              <a:t>‹#›</a:t>
            </a:fld>
            <a:endParaRPr lang="en-US"/>
          </a:p>
        </p:txBody>
      </p:sp>
    </p:spTree>
    <p:extLst>
      <p:ext uri="{BB962C8B-B14F-4D97-AF65-F5344CB8AC3E}">
        <p14:creationId xmlns:p14="http://schemas.microsoft.com/office/powerpoint/2010/main" val="2319061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E113F77-844E-7547-A396-BA2487E21F81}"/>
              </a:ext>
            </a:extLst>
          </p:cNvPr>
          <p:cNvPicPr>
            <a:picLocks noChangeAspect="1"/>
          </p:cNvPicPr>
          <p:nvPr/>
        </p:nvPicPr>
        <p:blipFill>
          <a:blip r:embed="rId2"/>
          <a:stretch>
            <a:fillRect/>
          </a:stretch>
        </p:blipFill>
        <p:spPr>
          <a:xfrm>
            <a:off x="1524" y="0"/>
            <a:ext cx="12188952" cy="6858000"/>
          </a:xfrm>
          <a:prstGeom prst="rect">
            <a:avLst/>
          </a:prstGeom>
        </p:spPr>
      </p:pic>
      <p:sp>
        <p:nvSpPr>
          <p:cNvPr id="2" name="Title 1">
            <a:extLst>
              <a:ext uri="{FF2B5EF4-FFF2-40B4-BE49-F238E27FC236}">
                <a16:creationId xmlns:a16="http://schemas.microsoft.com/office/drawing/2014/main" id="{0DA8B0E9-366A-214E-9CBD-433AC8708005}"/>
              </a:ext>
            </a:extLst>
          </p:cNvPr>
          <p:cNvSpPr>
            <a:spLocks noGrp="1"/>
          </p:cNvSpPr>
          <p:nvPr>
            <p:ph type="ctrTitle" hasCustomPrompt="1"/>
          </p:nvPr>
        </p:nvSpPr>
        <p:spPr>
          <a:xfrm>
            <a:off x="828040" y="3997959"/>
            <a:ext cx="5963920" cy="1655763"/>
          </a:xfrm>
        </p:spPr>
        <p:txBody>
          <a:bodyPr anchor="b">
            <a:normAutofit/>
          </a:bodyPr>
          <a:lstStyle>
            <a:lvl1pPr algn="l">
              <a:defRPr sz="2800" b="1">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8AD6B525-E44A-4047-96E5-5DF079A2FD2E}"/>
              </a:ext>
            </a:extLst>
          </p:cNvPr>
          <p:cNvSpPr>
            <a:spLocks noGrp="1"/>
          </p:cNvSpPr>
          <p:nvPr>
            <p:ph type="subTitle" idx="1"/>
          </p:nvPr>
        </p:nvSpPr>
        <p:spPr>
          <a:xfrm>
            <a:off x="828040" y="5745798"/>
            <a:ext cx="5963920" cy="1655762"/>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a:extLst>
              <a:ext uri="{FF2B5EF4-FFF2-40B4-BE49-F238E27FC236}">
                <a16:creationId xmlns:a16="http://schemas.microsoft.com/office/drawing/2014/main" id="{9AC3E31C-CEC2-BB43-9B1B-15E132424941}"/>
              </a:ext>
            </a:extLst>
          </p:cNvPr>
          <p:cNvSpPr>
            <a:spLocks noGrp="1"/>
          </p:cNvSpPr>
          <p:nvPr>
            <p:ph type="sldNum" sz="quarter" idx="12"/>
          </p:nvPr>
        </p:nvSpPr>
        <p:spPr/>
        <p:txBody>
          <a:bodyPr/>
          <a:lstStyle/>
          <a:p>
            <a:fld id="{13718C5C-5057-494A-9B5F-32CDE210C4AA}" type="slidenum">
              <a:rPr lang="en-US" smtClean="0"/>
              <a:t>‹#›</a:t>
            </a:fld>
            <a:endParaRPr lang="en-US"/>
          </a:p>
        </p:txBody>
      </p:sp>
    </p:spTree>
    <p:extLst>
      <p:ext uri="{BB962C8B-B14F-4D97-AF65-F5344CB8AC3E}">
        <p14:creationId xmlns:p14="http://schemas.microsoft.com/office/powerpoint/2010/main" val="2368484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4C69E1-B26F-4648-B296-15E7B8D61735}"/>
              </a:ext>
            </a:extLst>
          </p:cNvPr>
          <p:cNvPicPr>
            <a:picLocks noChangeAspect="1"/>
          </p:cNvPicPr>
          <p:nvPr/>
        </p:nvPicPr>
        <p:blipFill>
          <a:blip r:embed="rId2"/>
          <a:stretch>
            <a:fillRect/>
          </a:stretch>
        </p:blipFill>
        <p:spPr>
          <a:xfrm>
            <a:off x="1524" y="0"/>
            <a:ext cx="12188952" cy="6858000"/>
          </a:xfrm>
          <a:prstGeom prst="rect">
            <a:avLst/>
          </a:prstGeom>
        </p:spPr>
      </p:pic>
      <p:sp>
        <p:nvSpPr>
          <p:cNvPr id="2" name="Title 1">
            <a:extLst>
              <a:ext uri="{FF2B5EF4-FFF2-40B4-BE49-F238E27FC236}">
                <a16:creationId xmlns:a16="http://schemas.microsoft.com/office/drawing/2014/main" id="{0DA8B0E9-366A-214E-9CBD-433AC8708005}"/>
              </a:ext>
            </a:extLst>
          </p:cNvPr>
          <p:cNvSpPr>
            <a:spLocks noGrp="1"/>
          </p:cNvSpPr>
          <p:nvPr>
            <p:ph type="ctrTitle" hasCustomPrompt="1"/>
          </p:nvPr>
        </p:nvSpPr>
        <p:spPr>
          <a:xfrm>
            <a:off x="828040" y="3997959"/>
            <a:ext cx="5963920" cy="1655763"/>
          </a:xfrm>
        </p:spPr>
        <p:txBody>
          <a:bodyPr anchor="b">
            <a:normAutofit/>
          </a:bodyPr>
          <a:lstStyle>
            <a:lvl1pPr algn="l">
              <a:defRPr sz="2800" b="1">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8AD6B525-E44A-4047-96E5-5DF079A2FD2E}"/>
              </a:ext>
            </a:extLst>
          </p:cNvPr>
          <p:cNvSpPr>
            <a:spLocks noGrp="1"/>
          </p:cNvSpPr>
          <p:nvPr>
            <p:ph type="subTitle" idx="1"/>
          </p:nvPr>
        </p:nvSpPr>
        <p:spPr>
          <a:xfrm>
            <a:off x="828040" y="5745798"/>
            <a:ext cx="5963920" cy="1655762"/>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a:extLst>
              <a:ext uri="{FF2B5EF4-FFF2-40B4-BE49-F238E27FC236}">
                <a16:creationId xmlns:a16="http://schemas.microsoft.com/office/drawing/2014/main" id="{9AC3E31C-CEC2-BB43-9B1B-15E132424941}"/>
              </a:ext>
            </a:extLst>
          </p:cNvPr>
          <p:cNvSpPr>
            <a:spLocks noGrp="1"/>
          </p:cNvSpPr>
          <p:nvPr>
            <p:ph type="sldNum" sz="quarter" idx="12"/>
          </p:nvPr>
        </p:nvSpPr>
        <p:spPr/>
        <p:txBody>
          <a:bodyPr/>
          <a:lstStyle/>
          <a:p>
            <a:fld id="{13718C5C-5057-494A-9B5F-32CDE210C4AA}" type="slidenum">
              <a:rPr lang="en-US" smtClean="0"/>
              <a:t>‹#›</a:t>
            </a:fld>
            <a:endParaRPr lang="en-US"/>
          </a:p>
        </p:txBody>
      </p:sp>
    </p:spTree>
    <p:extLst>
      <p:ext uri="{BB962C8B-B14F-4D97-AF65-F5344CB8AC3E}">
        <p14:creationId xmlns:p14="http://schemas.microsoft.com/office/powerpoint/2010/main" val="223187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C912433-087F-BC4D-A00F-4107344E7293}"/>
              </a:ext>
            </a:extLst>
          </p:cNvPr>
          <p:cNvPicPr>
            <a:picLocks noChangeAspect="1"/>
          </p:cNvPicPr>
          <p:nvPr/>
        </p:nvPicPr>
        <p:blipFill>
          <a:blip r:embed="rId2"/>
          <a:stretch>
            <a:fillRect/>
          </a:stretch>
        </p:blipFill>
        <p:spPr>
          <a:xfrm>
            <a:off x="3048" y="0"/>
            <a:ext cx="12188952" cy="6858000"/>
          </a:xfrm>
          <a:prstGeom prst="rect">
            <a:avLst/>
          </a:prstGeom>
        </p:spPr>
      </p:pic>
      <p:sp>
        <p:nvSpPr>
          <p:cNvPr id="2" name="Title 1">
            <a:extLst>
              <a:ext uri="{FF2B5EF4-FFF2-40B4-BE49-F238E27FC236}">
                <a16:creationId xmlns:a16="http://schemas.microsoft.com/office/drawing/2014/main" id="{D7D33852-2D13-DF41-AB42-B290E9614D16}"/>
              </a:ext>
            </a:extLst>
          </p:cNvPr>
          <p:cNvSpPr>
            <a:spLocks noGrp="1"/>
          </p:cNvSpPr>
          <p:nvPr>
            <p:ph type="title" hasCustomPrompt="1"/>
          </p:nvPr>
        </p:nvSpPr>
        <p:spPr>
          <a:xfrm>
            <a:off x="831850" y="917258"/>
            <a:ext cx="5599430" cy="2613025"/>
          </a:xfrm>
        </p:spPr>
        <p:txBody>
          <a:bodyPr anchor="b">
            <a:normAutofit/>
          </a:bodyPr>
          <a:lstStyle>
            <a:lvl1pPr>
              <a:defRPr sz="2800" b="1">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932DA96E-5C56-6A4A-A2BD-0C5A4D75E8F7}"/>
              </a:ext>
            </a:extLst>
          </p:cNvPr>
          <p:cNvSpPr>
            <a:spLocks noGrp="1"/>
          </p:cNvSpPr>
          <p:nvPr>
            <p:ph type="body" idx="1"/>
          </p:nvPr>
        </p:nvSpPr>
        <p:spPr>
          <a:xfrm>
            <a:off x="831850" y="3622358"/>
            <a:ext cx="6442710" cy="1500187"/>
          </a:xfrm>
        </p:spPr>
        <p:txBody>
          <a:bodyPr>
            <a:normAutofit/>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73C5A82B-A448-A440-AEE6-92DD8FC20079}"/>
              </a:ext>
            </a:extLst>
          </p:cNvPr>
          <p:cNvSpPr>
            <a:spLocks noGrp="1"/>
          </p:cNvSpPr>
          <p:nvPr>
            <p:ph type="sldNum" sz="quarter" idx="12"/>
          </p:nvPr>
        </p:nvSpPr>
        <p:spPr>
          <a:xfrm>
            <a:off x="8610600" y="6356350"/>
            <a:ext cx="3388360" cy="365125"/>
          </a:xfrm>
        </p:spPr>
        <p:txBody>
          <a:bodyPr/>
          <a:lstStyle/>
          <a:p>
            <a:fld id="{13718C5C-5057-494A-9B5F-32CDE210C4AA}" type="slidenum">
              <a:rPr lang="en-US" smtClean="0"/>
              <a:t>‹#›</a:t>
            </a:fld>
            <a:endParaRPr lang="en-US"/>
          </a:p>
        </p:txBody>
      </p:sp>
    </p:spTree>
    <p:extLst>
      <p:ext uri="{BB962C8B-B14F-4D97-AF65-F5344CB8AC3E}">
        <p14:creationId xmlns:p14="http://schemas.microsoft.com/office/powerpoint/2010/main" val="2624358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E497C-17BB-7141-827C-E17F4F4F3DF4}"/>
              </a:ext>
            </a:extLst>
          </p:cNvPr>
          <p:cNvSpPr>
            <a:spLocks noGrp="1"/>
          </p:cNvSpPr>
          <p:nvPr>
            <p:ph type="title" hasCustomPrompt="1"/>
          </p:nvPr>
        </p:nvSpPr>
        <p:spPr>
          <a:xfrm>
            <a:off x="497840" y="1808481"/>
            <a:ext cx="10855960" cy="650239"/>
          </a:xfrm>
        </p:spPr>
        <p:txBody>
          <a:bodyPr/>
          <a:lstStyle>
            <a:lvl1pPr>
              <a:defRPr b="1"/>
            </a:lvl1pPr>
          </a:lstStyle>
          <a:p>
            <a:r>
              <a:rPr lang="en-US" dirty="0"/>
              <a:t>CLICK TO EDIT MASTER TITLE STYLE</a:t>
            </a:r>
          </a:p>
        </p:txBody>
      </p:sp>
      <p:sp>
        <p:nvSpPr>
          <p:cNvPr id="3" name="Content Placeholder 2">
            <a:extLst>
              <a:ext uri="{FF2B5EF4-FFF2-40B4-BE49-F238E27FC236}">
                <a16:creationId xmlns:a16="http://schemas.microsoft.com/office/drawing/2014/main" id="{B0269EA7-46C9-5F4A-8087-3624123E34CB}"/>
              </a:ext>
            </a:extLst>
          </p:cNvPr>
          <p:cNvSpPr>
            <a:spLocks noGrp="1"/>
          </p:cNvSpPr>
          <p:nvPr>
            <p:ph idx="1"/>
          </p:nvPr>
        </p:nvSpPr>
        <p:spPr>
          <a:xfrm>
            <a:off x="497840" y="2570480"/>
            <a:ext cx="10541000" cy="3364865"/>
          </a:xfrm>
        </p:spPr>
        <p:txBody>
          <a:bodyPr/>
          <a:lstStyle>
            <a:lvl1pPr>
              <a:defRPr sz="1800"/>
            </a:lvl1pPr>
            <a:lvl2pPr>
              <a:defRPr sz="16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D74C01E9-B881-B347-A43B-485F59F52A86}"/>
              </a:ext>
            </a:extLst>
          </p:cNvPr>
          <p:cNvSpPr>
            <a:spLocks noGrp="1"/>
          </p:cNvSpPr>
          <p:nvPr>
            <p:ph type="sldNum" sz="quarter" idx="12"/>
          </p:nvPr>
        </p:nvSpPr>
        <p:spPr/>
        <p:txBody>
          <a:bodyPr/>
          <a:lstStyle/>
          <a:p>
            <a:fld id="{13718C5C-5057-494A-9B5F-32CDE210C4AA}" type="slidenum">
              <a:rPr lang="en-US" smtClean="0"/>
              <a:t>‹#›</a:t>
            </a:fld>
            <a:endParaRPr lang="en-US"/>
          </a:p>
        </p:txBody>
      </p:sp>
    </p:spTree>
    <p:extLst>
      <p:ext uri="{BB962C8B-B14F-4D97-AF65-F5344CB8AC3E}">
        <p14:creationId xmlns:p14="http://schemas.microsoft.com/office/powerpoint/2010/main" val="3277099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2AE6856-B11B-2640-873B-3515EA85427C}"/>
              </a:ext>
            </a:extLst>
          </p:cNvPr>
          <p:cNvPicPr>
            <a:picLocks noChangeAspect="1"/>
          </p:cNvPicPr>
          <p:nvPr/>
        </p:nvPicPr>
        <p:blipFill>
          <a:blip r:embed="rId2"/>
          <a:stretch>
            <a:fillRect/>
          </a:stretch>
        </p:blipFill>
        <p:spPr>
          <a:xfrm>
            <a:off x="1524" y="0"/>
            <a:ext cx="12188952" cy="6858000"/>
          </a:xfrm>
          <a:prstGeom prst="rect">
            <a:avLst/>
          </a:prstGeom>
        </p:spPr>
      </p:pic>
      <p:pic>
        <p:nvPicPr>
          <p:cNvPr id="12" name="Picture 11">
            <a:extLst>
              <a:ext uri="{FF2B5EF4-FFF2-40B4-BE49-F238E27FC236}">
                <a16:creationId xmlns:a16="http://schemas.microsoft.com/office/drawing/2014/main" id="{152629E5-EE1C-514F-8CBC-87C4965535F1}"/>
              </a:ext>
            </a:extLst>
          </p:cNvPr>
          <p:cNvPicPr>
            <a:picLocks noChangeAspect="1"/>
          </p:cNvPicPr>
          <p:nvPr/>
        </p:nvPicPr>
        <p:blipFill>
          <a:blip r:embed="rId3"/>
          <a:stretch>
            <a:fillRect/>
          </a:stretch>
        </p:blipFill>
        <p:spPr>
          <a:xfrm>
            <a:off x="70515" y="248431"/>
            <a:ext cx="2551714" cy="1275858"/>
          </a:xfrm>
          <a:prstGeom prst="rect">
            <a:avLst/>
          </a:prstGeom>
        </p:spPr>
      </p:pic>
      <p:sp>
        <p:nvSpPr>
          <p:cNvPr id="2" name="Title 1">
            <a:extLst>
              <a:ext uri="{FF2B5EF4-FFF2-40B4-BE49-F238E27FC236}">
                <a16:creationId xmlns:a16="http://schemas.microsoft.com/office/drawing/2014/main" id="{2C2D9F9A-65D5-3E44-A019-F9B59D468A8C}"/>
              </a:ext>
            </a:extLst>
          </p:cNvPr>
          <p:cNvSpPr>
            <a:spLocks noGrp="1"/>
          </p:cNvSpPr>
          <p:nvPr>
            <p:ph type="title" hasCustomPrompt="1"/>
          </p:nvPr>
        </p:nvSpPr>
        <p:spPr>
          <a:xfrm>
            <a:off x="1591105" y="1530830"/>
            <a:ext cx="4274185" cy="1219200"/>
          </a:xfrm>
        </p:spPr>
        <p:txBody>
          <a:bodyPr anchor="b">
            <a:normAutofit/>
          </a:bodyPr>
          <a:lstStyle>
            <a:lvl1pPr>
              <a:defRPr sz="2800" b="1"/>
            </a:lvl1pPr>
          </a:lstStyle>
          <a:p>
            <a:r>
              <a:rPr lang="en-US" dirty="0"/>
              <a:t>CLICK TO EDIT MASTER TITLE STYLE</a:t>
            </a:r>
          </a:p>
        </p:txBody>
      </p:sp>
      <p:sp>
        <p:nvSpPr>
          <p:cNvPr id="3" name="Picture Placeholder 2">
            <a:extLst>
              <a:ext uri="{FF2B5EF4-FFF2-40B4-BE49-F238E27FC236}">
                <a16:creationId xmlns:a16="http://schemas.microsoft.com/office/drawing/2014/main" id="{9E5776E2-AA3C-8B4F-94DB-F8F0000DA1F6}"/>
              </a:ext>
            </a:extLst>
          </p:cNvPr>
          <p:cNvSpPr>
            <a:spLocks noGrp="1"/>
          </p:cNvSpPr>
          <p:nvPr>
            <p:ph type="pic" idx="1"/>
          </p:nvPr>
        </p:nvSpPr>
        <p:spPr>
          <a:xfrm>
            <a:off x="6663387" y="-1739"/>
            <a:ext cx="5528613" cy="686605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B51B3FBF-0FC5-DD4E-A462-3BEAE7D741CE}"/>
              </a:ext>
            </a:extLst>
          </p:cNvPr>
          <p:cNvSpPr>
            <a:spLocks noGrp="1"/>
          </p:cNvSpPr>
          <p:nvPr>
            <p:ph type="body" sz="half" idx="2"/>
          </p:nvPr>
        </p:nvSpPr>
        <p:spPr>
          <a:xfrm>
            <a:off x="1591105" y="2912590"/>
            <a:ext cx="4274185" cy="333883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6155412C-AD09-8649-9E2E-1554E511CD29}"/>
              </a:ext>
            </a:extLst>
          </p:cNvPr>
          <p:cNvSpPr>
            <a:spLocks noGrp="1"/>
          </p:cNvSpPr>
          <p:nvPr>
            <p:ph type="sldNum" sz="quarter" idx="12"/>
          </p:nvPr>
        </p:nvSpPr>
        <p:spPr/>
        <p:txBody>
          <a:bodyPr/>
          <a:lstStyle/>
          <a:p>
            <a:fld id="{13718C5C-5057-494A-9B5F-32CDE210C4AA}" type="slidenum">
              <a:rPr lang="en-US" smtClean="0"/>
              <a:t>‹#›</a:t>
            </a:fld>
            <a:endParaRPr lang="en-US"/>
          </a:p>
        </p:txBody>
      </p:sp>
      <p:sp>
        <p:nvSpPr>
          <p:cNvPr id="13" name="TextBox 12">
            <a:extLst>
              <a:ext uri="{FF2B5EF4-FFF2-40B4-BE49-F238E27FC236}">
                <a16:creationId xmlns:a16="http://schemas.microsoft.com/office/drawing/2014/main" id="{258805A7-071E-CD48-8C95-789076497127}"/>
              </a:ext>
            </a:extLst>
          </p:cNvPr>
          <p:cNvSpPr txBox="1"/>
          <p:nvPr/>
        </p:nvSpPr>
        <p:spPr>
          <a:xfrm>
            <a:off x="6796585" y="436728"/>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953117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4ADD5-28F6-AD42-98CC-B000D0FC0885}"/>
              </a:ext>
            </a:extLst>
          </p:cNvPr>
          <p:cNvSpPr>
            <a:spLocks noGrp="1"/>
          </p:cNvSpPr>
          <p:nvPr>
            <p:ph type="title" hasCustomPrompt="1"/>
          </p:nvPr>
        </p:nvSpPr>
        <p:spPr>
          <a:xfrm>
            <a:off x="497840" y="1798319"/>
            <a:ext cx="10855960" cy="711201"/>
          </a:xfrm>
        </p:spPr>
        <p:txBody>
          <a:bodyPr/>
          <a:lstStyle>
            <a:lvl1pPr>
              <a:defRPr b="1"/>
            </a:lvl1pPr>
          </a:lstStyle>
          <a:p>
            <a:r>
              <a:rPr lang="en-US" dirty="0"/>
              <a:t>CLICK TO EDIT MASTER TITLE STYLE</a:t>
            </a:r>
          </a:p>
        </p:txBody>
      </p:sp>
      <p:sp>
        <p:nvSpPr>
          <p:cNvPr id="3" name="Content Placeholder 2">
            <a:extLst>
              <a:ext uri="{FF2B5EF4-FFF2-40B4-BE49-F238E27FC236}">
                <a16:creationId xmlns:a16="http://schemas.microsoft.com/office/drawing/2014/main" id="{47CD39C4-41D5-AA48-A045-5BE61259CB81}"/>
              </a:ext>
            </a:extLst>
          </p:cNvPr>
          <p:cNvSpPr>
            <a:spLocks noGrp="1"/>
          </p:cNvSpPr>
          <p:nvPr>
            <p:ph sz="half" idx="1"/>
          </p:nvPr>
        </p:nvSpPr>
        <p:spPr>
          <a:xfrm>
            <a:off x="497840" y="2611279"/>
            <a:ext cx="5181600" cy="3474403"/>
          </a:xfrm>
        </p:spPr>
        <p:txBody>
          <a:bodyPr/>
          <a:lstStyle>
            <a:lvl1pPr>
              <a:defRPr sz="1800"/>
            </a:lvl1pPr>
            <a:lvl2pPr>
              <a:defRPr sz="16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345D983-6D1E-0342-ACCB-92DE306F3F80}"/>
              </a:ext>
            </a:extLst>
          </p:cNvPr>
          <p:cNvSpPr>
            <a:spLocks noGrp="1"/>
          </p:cNvSpPr>
          <p:nvPr>
            <p:ph sz="half" idx="2"/>
          </p:nvPr>
        </p:nvSpPr>
        <p:spPr>
          <a:xfrm>
            <a:off x="5831840" y="2611279"/>
            <a:ext cx="5181600" cy="3474404"/>
          </a:xfrm>
        </p:spPr>
        <p:txBody>
          <a:bodyPr/>
          <a:lstStyle>
            <a:lvl1pPr>
              <a:defRPr sz="1800"/>
            </a:lvl1pPr>
            <a:lvl2pPr>
              <a:defRPr sz="16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1358D1AD-D87E-6D48-BC6B-3B5C90906C5C}"/>
              </a:ext>
            </a:extLst>
          </p:cNvPr>
          <p:cNvSpPr>
            <a:spLocks noGrp="1"/>
          </p:cNvSpPr>
          <p:nvPr>
            <p:ph type="sldNum" sz="quarter" idx="12"/>
          </p:nvPr>
        </p:nvSpPr>
        <p:spPr/>
        <p:txBody>
          <a:bodyPr/>
          <a:lstStyle/>
          <a:p>
            <a:fld id="{13718C5C-5057-494A-9B5F-32CDE210C4AA}" type="slidenum">
              <a:rPr lang="en-US" smtClean="0"/>
              <a:t>‹#›</a:t>
            </a:fld>
            <a:endParaRPr lang="en-US"/>
          </a:p>
        </p:txBody>
      </p:sp>
    </p:spTree>
    <p:extLst>
      <p:ext uri="{BB962C8B-B14F-4D97-AF65-F5344CB8AC3E}">
        <p14:creationId xmlns:p14="http://schemas.microsoft.com/office/powerpoint/2010/main" val="2733544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342DD14-B471-C044-9DEF-AD910F11931C}"/>
              </a:ext>
            </a:extLst>
          </p:cNvPr>
          <p:cNvPicPr>
            <a:picLocks noChangeAspect="1"/>
          </p:cNvPicPr>
          <p:nvPr/>
        </p:nvPicPr>
        <p:blipFill>
          <a:blip r:embed="rId15"/>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D1C029CF-7978-8E40-BFAF-056CABFD60ED}"/>
              </a:ext>
            </a:extLst>
          </p:cNvPr>
          <p:cNvSpPr>
            <a:spLocks noGrp="1"/>
          </p:cNvSpPr>
          <p:nvPr>
            <p:ph type="title"/>
          </p:nvPr>
        </p:nvSpPr>
        <p:spPr>
          <a:xfrm>
            <a:off x="497840" y="1812607"/>
            <a:ext cx="10855960" cy="62579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099544D-0733-0A4A-949D-6A1CB68FC55F}"/>
              </a:ext>
            </a:extLst>
          </p:cNvPr>
          <p:cNvSpPr>
            <a:spLocks noGrp="1"/>
          </p:cNvSpPr>
          <p:nvPr>
            <p:ph type="body" idx="1"/>
          </p:nvPr>
        </p:nvSpPr>
        <p:spPr>
          <a:xfrm>
            <a:off x="497840" y="2511742"/>
            <a:ext cx="10541000" cy="364712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E01BB758-5356-894C-8184-58E38E0C1DE7}"/>
              </a:ext>
            </a:extLst>
          </p:cNvPr>
          <p:cNvSpPr>
            <a:spLocks noGrp="1"/>
          </p:cNvSpPr>
          <p:nvPr>
            <p:ph type="sldNum" sz="quarter" idx="4"/>
          </p:nvPr>
        </p:nvSpPr>
        <p:spPr>
          <a:xfrm>
            <a:off x="11592560" y="6356350"/>
            <a:ext cx="406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718C5C-5057-494A-9B5F-32CDE210C4AA}" type="slidenum">
              <a:rPr lang="en-US" smtClean="0"/>
              <a:t>‹#›</a:t>
            </a:fld>
            <a:endParaRPr lang="en-US"/>
          </a:p>
        </p:txBody>
      </p:sp>
    </p:spTree>
    <p:extLst>
      <p:ext uri="{BB962C8B-B14F-4D97-AF65-F5344CB8AC3E}">
        <p14:creationId xmlns:p14="http://schemas.microsoft.com/office/powerpoint/2010/main" val="363621493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Lst>
  <p:hf hdr="0" ftr="0" dt="0"/>
  <p:txStyles>
    <p:title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sam.gov/opp/8310f117103a45928e3061391fe116ef/view"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revisor.mn.gov/statutes/cite/123B.52" TargetMode="Externa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faircontracting.org/studiesandreports/" TargetMode="Externa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hyperlink" Target="mailto:gcollins@felhaber.com" TargetMode="External"/><Relationship Id="rId2" Type="http://schemas.openxmlformats.org/officeDocument/2006/relationships/hyperlink" Target="mailto:liznadeau@gmail.com" TargetMode="Externa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6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federalregister.gov/documents/2022/02/09/2022-02869/use-of-project-labor-agreements-for-federal-construction-projects" TargetMode="Externa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faircontracting.org/wp-content/uploads/2019/05/Project-Labor-Agreements-in-New-York-State-In-the-Public-Interest-Kotler-2009.pdf" TargetMode="Externa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economics.utah.edu/research/publications/2015_03.pdf" TargetMode="Externa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hyperlink" Target="https://faircontracting.org/wp-content/uploads/2022/11/ICERES-PLA-Research-Review.pdf" TargetMode="External"/><Relationship Id="rId2" Type="http://schemas.openxmlformats.org/officeDocument/2006/relationships/hyperlink" Target="https://illinoisupdate.com/wp-content/uploads/2024/02/ilepi-pmcr-port-of-seattle-pla-study-final.pdf" TargetMode="Externa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faircontracting.org/wp-content/uploads/2014/05/A-Look-at-Best-Practices-for-the-Design-of-Project-Labor-Agreements.pdf" TargetMode="Externa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hyperlink" Target="https://www.dol.gov/sites/dolgov/files/OPA/newsreleases/2022/06/OSEC%20DOE%20MOU.pdf" TargetMode="External"/><Relationship Id="rId2" Type="http://schemas.openxmlformats.org/officeDocument/2006/relationships/hyperlink" Target="https://www.dol.gov/general/good-jobs" TargetMode="Externa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hyperlink" Target="https://www.dol.gov/sites/dolgov/files/OPA/GoodJobs/Docs/Six_Key_Facts_About_PLAs.pdf" TargetMode="External"/></Relationships>
</file>

<file path=ppt/slides/_rels/slide7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fai.gov/sites/fai/files/2024-02/1.PLA_Training_Slides_Final_0.pdf" TargetMode="Externa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hyperlink" Target="https://www.dol.gov/agencies/eta/grants/resources/uniform-guidance" TargetMode="External"/><Relationship Id="rId2" Type="http://schemas.openxmlformats.org/officeDocument/2006/relationships/hyperlink" Target="https://www.cfo.gov/assets/files/Uniform%20Guidance%20_Reference%20Guides%20FINAL%204-2024.pdf" TargetMode="Externa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75.xml.rels><?xml version="1.0" encoding="UTF-8" standalone="yes"?>
<Relationships xmlns="http://schemas.openxmlformats.org/package/2006/relationships"><Relationship Id="rId2" Type="http://schemas.openxmlformats.org/officeDocument/2006/relationships/hyperlink" Target="https://www.acq.osd.mil/dpap/policy/policyvault/USA003701-16-DPAP.pdf" TargetMode="Externa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nist.gov/system/files/documents/2024/04/19/Amended%20CHIPS-" TargetMode="Externa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transportation.gov/sites/dot.gov/files/2023-05/Creating-Local-Construction-Workforce.pdf" TargetMode="Externa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hyperlink" Target="https://lis.virginia.gov/cgi-bin/legp604.exe?121+ful+CHAP0685" TargetMode="External"/><Relationship Id="rId2" Type="http://schemas.openxmlformats.org/officeDocument/2006/relationships/hyperlink" Target="https://budget.hawaii.gov/wp-content/uploads/2024/02/AD-24-01.pdf" TargetMode="Externa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7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governor.maryland.gov/news/Pages/executive-orders.aspx?page=2"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1.nyc.gov/site/mocs/legal-forms/project-labor-agreements.page" TargetMode="Externa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abc.org/Portals/1/Documents/Newsline/2012/PLAMarketSurvey.pdf" TargetMode="Externa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agc.org/sites/default/files/Files/communications/New_Data_Weighs_on_Debate_Over_Project_Labor_Agreements.pdf"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FF7DF-72F4-9C28-D1F6-6C763F45D75B}"/>
              </a:ext>
            </a:extLst>
          </p:cNvPr>
          <p:cNvSpPr>
            <a:spLocks noGrp="1"/>
          </p:cNvSpPr>
          <p:nvPr>
            <p:ph type="ctrTitle"/>
          </p:nvPr>
        </p:nvSpPr>
        <p:spPr>
          <a:xfrm>
            <a:off x="1084713" y="3429000"/>
            <a:ext cx="5963920" cy="2041411"/>
          </a:xfrm>
        </p:spPr>
        <p:txBody>
          <a:bodyPr>
            <a:normAutofit fontScale="90000"/>
          </a:bodyPr>
          <a:lstStyle/>
          <a:p>
            <a:pPr algn="ctr"/>
            <a:br>
              <a:rPr lang="en-US" sz="2400" dirty="0"/>
            </a:br>
            <a:br>
              <a:rPr lang="en-US" sz="2400" dirty="0"/>
            </a:br>
            <a:br>
              <a:rPr lang="en-US" sz="2400" dirty="0"/>
            </a:br>
            <a:br>
              <a:rPr lang="en-US" sz="2400" dirty="0"/>
            </a:br>
            <a:br>
              <a:rPr lang="en-US" sz="2400" dirty="0"/>
            </a:br>
            <a:r>
              <a:rPr lang="en-US" sz="2400" dirty="0"/>
              <a:t>PROJECT LABOR AGREEMENTS ON FEDERAL AND FEDERALLY-ASSISTED CONSTRUCTION PROJECTS</a:t>
            </a:r>
            <a:br>
              <a:rPr lang="en-US" sz="2400" dirty="0"/>
            </a:br>
            <a:br>
              <a:rPr lang="en-US" sz="2700" dirty="0"/>
            </a:br>
            <a:r>
              <a:rPr lang="en-US" dirty="0"/>
              <a:t>	</a:t>
            </a:r>
            <a:endParaRPr lang="en-US" sz="2000" dirty="0"/>
          </a:p>
        </p:txBody>
      </p:sp>
      <p:sp>
        <p:nvSpPr>
          <p:cNvPr id="3" name="Subtitle 2">
            <a:extLst>
              <a:ext uri="{FF2B5EF4-FFF2-40B4-BE49-F238E27FC236}">
                <a16:creationId xmlns:a16="http://schemas.microsoft.com/office/drawing/2014/main" id="{A72B41E5-F8CC-38A3-2A88-EF33974260EA}"/>
              </a:ext>
            </a:extLst>
          </p:cNvPr>
          <p:cNvSpPr>
            <a:spLocks noGrp="1"/>
          </p:cNvSpPr>
          <p:nvPr>
            <p:ph type="subTitle" idx="1"/>
          </p:nvPr>
        </p:nvSpPr>
        <p:spPr>
          <a:xfrm>
            <a:off x="828040" y="5745798"/>
            <a:ext cx="5963920" cy="963115"/>
          </a:xfrm>
        </p:spPr>
        <p:txBody>
          <a:bodyPr>
            <a:normAutofit/>
          </a:bodyPr>
          <a:lstStyle/>
          <a:p>
            <a:pPr algn="ctr"/>
            <a:r>
              <a:rPr lang="en-US" dirty="0"/>
              <a:t>SMART AND SMACNA Webinar</a:t>
            </a:r>
          </a:p>
          <a:p>
            <a:pPr algn="ctr"/>
            <a:r>
              <a:rPr lang="en-US" dirty="0"/>
              <a:t>May  28, 2024</a:t>
            </a:r>
          </a:p>
        </p:txBody>
      </p:sp>
      <p:sp>
        <p:nvSpPr>
          <p:cNvPr id="4" name="Rectangle 3">
            <a:extLst>
              <a:ext uri="{FF2B5EF4-FFF2-40B4-BE49-F238E27FC236}">
                <a16:creationId xmlns:a16="http://schemas.microsoft.com/office/drawing/2014/main" id="{FC1947D6-AF72-7B6D-1C91-973DF9FA0FAE}"/>
              </a:ext>
            </a:extLst>
          </p:cNvPr>
          <p:cNvSpPr/>
          <p:nvPr/>
        </p:nvSpPr>
        <p:spPr>
          <a:xfrm>
            <a:off x="396815" y="293298"/>
            <a:ext cx="2958860" cy="222561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2DE2FE3-98EE-8477-61B0-BB04A6DBD191}"/>
              </a:ext>
            </a:extLst>
          </p:cNvPr>
          <p:cNvPicPr>
            <a:picLocks noChangeAspect="1"/>
          </p:cNvPicPr>
          <p:nvPr/>
        </p:nvPicPr>
        <p:blipFill>
          <a:blip r:embed="rId2"/>
          <a:stretch>
            <a:fillRect/>
          </a:stretch>
        </p:blipFill>
        <p:spPr>
          <a:xfrm>
            <a:off x="681827" y="1406105"/>
            <a:ext cx="2556041" cy="1388195"/>
          </a:xfrm>
          <a:prstGeom prst="rect">
            <a:avLst/>
          </a:prstGeom>
        </p:spPr>
      </p:pic>
      <p:pic>
        <p:nvPicPr>
          <p:cNvPr id="6" name="Picture 5">
            <a:extLst>
              <a:ext uri="{FF2B5EF4-FFF2-40B4-BE49-F238E27FC236}">
                <a16:creationId xmlns:a16="http://schemas.microsoft.com/office/drawing/2014/main" id="{E242DE16-A5E7-0765-01F4-D38EE32EF1B3}"/>
              </a:ext>
            </a:extLst>
          </p:cNvPr>
          <p:cNvPicPr>
            <a:picLocks noChangeAspect="1"/>
          </p:cNvPicPr>
          <p:nvPr/>
        </p:nvPicPr>
        <p:blipFill>
          <a:blip r:embed="rId3"/>
          <a:stretch>
            <a:fillRect/>
          </a:stretch>
        </p:blipFill>
        <p:spPr>
          <a:xfrm>
            <a:off x="243142" y="407117"/>
            <a:ext cx="3433412" cy="723601"/>
          </a:xfrm>
          <a:prstGeom prst="rect">
            <a:avLst/>
          </a:prstGeom>
        </p:spPr>
      </p:pic>
      <p:sp>
        <p:nvSpPr>
          <p:cNvPr id="7" name="Slide Number Placeholder 6">
            <a:extLst>
              <a:ext uri="{FF2B5EF4-FFF2-40B4-BE49-F238E27FC236}">
                <a16:creationId xmlns:a16="http://schemas.microsoft.com/office/drawing/2014/main" id="{911F2CED-3A97-2744-7EBC-8B56C225130E}"/>
              </a:ext>
            </a:extLst>
          </p:cNvPr>
          <p:cNvSpPr>
            <a:spLocks noGrp="1"/>
          </p:cNvSpPr>
          <p:nvPr>
            <p:ph type="sldNum" sz="quarter" idx="12"/>
          </p:nvPr>
        </p:nvSpPr>
        <p:spPr/>
        <p:txBody>
          <a:bodyPr/>
          <a:lstStyle/>
          <a:p>
            <a:fld id="{13718C5C-5057-494A-9B5F-32CDE210C4AA}" type="slidenum">
              <a:rPr lang="en-US" smtClean="0"/>
              <a:t>1</a:t>
            </a:fld>
            <a:endParaRPr lang="en-US"/>
          </a:p>
        </p:txBody>
      </p:sp>
    </p:spTree>
    <p:extLst>
      <p:ext uri="{BB962C8B-B14F-4D97-AF65-F5344CB8AC3E}">
        <p14:creationId xmlns:p14="http://schemas.microsoft.com/office/powerpoint/2010/main" val="1789530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01BA3A-8162-7259-4FD7-7440595443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8C057A-CDE8-78DB-12D7-94DE0BD28668}"/>
              </a:ext>
            </a:extLst>
          </p:cNvPr>
          <p:cNvSpPr>
            <a:spLocks noGrp="1"/>
          </p:cNvSpPr>
          <p:nvPr>
            <p:ph type="title"/>
          </p:nvPr>
        </p:nvSpPr>
        <p:spPr>
          <a:xfrm>
            <a:off x="838200" y="1920241"/>
            <a:ext cx="10855960" cy="650239"/>
          </a:xfrm>
        </p:spPr>
        <p:txBody>
          <a:bodyPr>
            <a:normAutofit/>
          </a:bodyPr>
          <a:lstStyle/>
          <a:p>
            <a:pPr algn="ctr"/>
            <a:r>
              <a:rPr lang="en-US" dirty="0"/>
              <a:t>Community Workforce Agreements (CWAs)</a:t>
            </a:r>
          </a:p>
        </p:txBody>
      </p:sp>
      <p:sp>
        <p:nvSpPr>
          <p:cNvPr id="3" name="Content Placeholder 2">
            <a:extLst>
              <a:ext uri="{FF2B5EF4-FFF2-40B4-BE49-F238E27FC236}">
                <a16:creationId xmlns:a16="http://schemas.microsoft.com/office/drawing/2014/main" id="{4702F927-D50A-CECC-5A31-129107DADF9E}"/>
              </a:ext>
            </a:extLst>
          </p:cNvPr>
          <p:cNvSpPr>
            <a:spLocks noGrp="1"/>
          </p:cNvSpPr>
          <p:nvPr>
            <p:ph idx="1"/>
          </p:nvPr>
        </p:nvSpPr>
        <p:spPr>
          <a:xfrm>
            <a:off x="596348" y="2570480"/>
            <a:ext cx="10442492" cy="3939650"/>
          </a:xfrm>
        </p:spPr>
        <p:txBody>
          <a:bodyPr>
            <a:normAutofit/>
          </a:bodyPr>
          <a:lstStyle/>
          <a:p>
            <a:pPr marL="0" marR="0" lvl="0" indent="0">
              <a:spcBef>
                <a:spcPts val="0"/>
              </a:spcBef>
              <a:spcAft>
                <a:spcPts val="0"/>
              </a:spcAft>
              <a:buNone/>
              <a:tabLst>
                <a:tab pos="457200" algn="l"/>
              </a:tabLst>
            </a:pP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0"/>
              </a:spcAft>
              <a:buFont typeface="Wingdings" pitchFamily="2" charset="2"/>
              <a:buChar char="§"/>
              <a:tabLst>
                <a:tab pos="457200" algn="l"/>
              </a:tabLst>
            </a:pPr>
            <a:endParaRPr lang="en-US" sz="2400" kern="100" dirty="0">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0"/>
              </a:spcAft>
              <a:buFont typeface="Wingdings" pitchFamily="2" charset="2"/>
              <a:buChar char="§"/>
              <a:tabLst>
                <a:tab pos="457200" algn="l"/>
              </a:tabLst>
            </a:pPr>
            <a:r>
              <a:rPr lang="en-US" sz="2400" kern="100" dirty="0">
                <a:effectLst/>
                <a:latin typeface="+mn-lt"/>
                <a:ea typeface="Calibri" panose="020F0502020204030204" pitchFamily="34" charset="0"/>
                <a:cs typeface="Times New Roman" panose="02020603050405020304" pitchFamily="18" charset="0"/>
              </a:rPr>
              <a:t>CWAs </a:t>
            </a:r>
            <a:r>
              <a:rPr lang="en-US" sz="2400" b="0" i="0" u="none" strike="noStrike" dirty="0">
                <a:solidFill>
                  <a:srgbClr val="222222"/>
                </a:solidFill>
                <a:effectLst/>
                <a:latin typeface="+mn-lt"/>
              </a:rPr>
              <a:t>are a specific type of PLA, which </a:t>
            </a:r>
            <a:r>
              <a:rPr lang="en-US" sz="2400" kern="100" dirty="0">
                <a:effectLst/>
                <a:latin typeface="+mn-lt"/>
                <a:ea typeface="Calibri" panose="020F0502020204030204" pitchFamily="34" charset="0"/>
                <a:cs typeface="Times New Roman" panose="02020603050405020304" pitchFamily="18" charset="0"/>
              </a:rPr>
              <a:t>require a commitment to ensure that there are investments the local workforce and community. </a:t>
            </a:r>
          </a:p>
          <a:p>
            <a:pPr marR="0" lvl="0">
              <a:spcBef>
                <a:spcPts val="0"/>
              </a:spcBef>
              <a:spcAft>
                <a:spcPts val="0"/>
              </a:spcAft>
              <a:buFont typeface="Wingdings" pitchFamily="2" charset="2"/>
              <a:buChar char="§"/>
              <a:tabLst>
                <a:tab pos="457200" algn="l"/>
              </a:tabLst>
            </a:pPr>
            <a:endParaRPr lang="en-US" sz="2400" kern="100" dirty="0">
              <a:latin typeface="+mn-lt"/>
              <a:ea typeface="Calibri" panose="020F0502020204030204" pitchFamily="34" charset="0"/>
              <a:cs typeface="Times New Roman" panose="02020603050405020304" pitchFamily="18" charset="0"/>
            </a:endParaRPr>
          </a:p>
          <a:p>
            <a:pPr marR="0" lvl="0">
              <a:spcBef>
                <a:spcPts val="0"/>
              </a:spcBef>
              <a:spcAft>
                <a:spcPts val="0"/>
              </a:spcAft>
              <a:buFont typeface="Wingdings" pitchFamily="2" charset="2"/>
              <a:buChar char="§"/>
              <a:tabLst>
                <a:tab pos="457200" algn="l"/>
              </a:tabLst>
            </a:pPr>
            <a:r>
              <a:rPr lang="en-US" sz="2400" b="0" i="0" u="none" strike="noStrike" dirty="0">
                <a:solidFill>
                  <a:srgbClr val="222222"/>
                </a:solidFill>
                <a:effectLst/>
                <a:latin typeface="+mn-lt"/>
              </a:rPr>
              <a:t>CWAs may include community-oriented commitments relating to equitable workforce development, social justice, small business support, and other issues. </a:t>
            </a:r>
          </a:p>
          <a:p>
            <a:pPr marR="0" lvl="0">
              <a:spcBef>
                <a:spcPts val="0"/>
              </a:spcBef>
              <a:spcAft>
                <a:spcPts val="0"/>
              </a:spcAft>
              <a:buFont typeface="Wingdings" pitchFamily="2" charset="2"/>
              <a:buChar char="§"/>
              <a:tabLst>
                <a:tab pos="457200" algn="l"/>
              </a:tabLst>
            </a:pPr>
            <a:endParaRPr lang="en-US" sz="2400" dirty="0">
              <a:solidFill>
                <a:srgbClr val="222222"/>
              </a:solidFill>
            </a:endParaRPr>
          </a:p>
          <a:p>
            <a:pPr marL="0" marR="0" lvl="0" indent="0">
              <a:spcBef>
                <a:spcPts val="0"/>
              </a:spcBef>
              <a:spcAft>
                <a:spcPts val="0"/>
              </a:spcAft>
              <a:buNone/>
              <a:tabLst>
                <a:tab pos="457200" algn="l"/>
              </a:tabLst>
            </a:pP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5B5A6969-F5D7-DE0E-E717-3AE721C56CB9}"/>
              </a:ext>
            </a:extLst>
          </p:cNvPr>
          <p:cNvPicPr>
            <a:picLocks noChangeAspect="1"/>
          </p:cNvPicPr>
          <p:nvPr/>
        </p:nvPicPr>
        <p:blipFill>
          <a:blip r:embed="rId2"/>
          <a:stretch>
            <a:fillRect/>
          </a:stretch>
        </p:blipFill>
        <p:spPr>
          <a:xfrm>
            <a:off x="8859838" y="485465"/>
            <a:ext cx="2822693" cy="676715"/>
          </a:xfrm>
          <a:prstGeom prst="rect">
            <a:avLst/>
          </a:prstGeom>
        </p:spPr>
      </p:pic>
      <p:sp>
        <p:nvSpPr>
          <p:cNvPr id="5" name="Slide Number Placeholder 4">
            <a:extLst>
              <a:ext uri="{FF2B5EF4-FFF2-40B4-BE49-F238E27FC236}">
                <a16:creationId xmlns:a16="http://schemas.microsoft.com/office/drawing/2014/main" id="{5DD6DB01-5D10-05BF-A491-7DD9729FD7CD}"/>
              </a:ext>
            </a:extLst>
          </p:cNvPr>
          <p:cNvSpPr>
            <a:spLocks noGrp="1"/>
          </p:cNvSpPr>
          <p:nvPr>
            <p:ph type="sldNum" sz="quarter" idx="12"/>
          </p:nvPr>
        </p:nvSpPr>
        <p:spPr/>
        <p:txBody>
          <a:bodyPr/>
          <a:lstStyle/>
          <a:p>
            <a:fld id="{13718C5C-5057-494A-9B5F-32CDE210C4AA}" type="slidenum">
              <a:rPr lang="en-US" smtClean="0"/>
              <a:t>10</a:t>
            </a:fld>
            <a:endParaRPr lang="en-US"/>
          </a:p>
        </p:txBody>
      </p:sp>
    </p:spTree>
    <p:extLst>
      <p:ext uri="{BB962C8B-B14F-4D97-AF65-F5344CB8AC3E}">
        <p14:creationId xmlns:p14="http://schemas.microsoft.com/office/powerpoint/2010/main" val="4680330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AFB1C0-2BD4-2FB4-2932-412B7776A7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E0AA19-B7CD-EE29-A8BA-7DFD42A485F9}"/>
              </a:ext>
            </a:extLst>
          </p:cNvPr>
          <p:cNvSpPr>
            <a:spLocks noGrp="1"/>
          </p:cNvSpPr>
          <p:nvPr>
            <p:ph type="title"/>
          </p:nvPr>
        </p:nvSpPr>
        <p:spPr/>
        <p:txBody>
          <a:bodyPr/>
          <a:lstStyle/>
          <a:p>
            <a:pPr algn="ctr"/>
            <a:r>
              <a:rPr lang="en-US" dirty="0"/>
              <a:t>Examples of CWAs  </a:t>
            </a:r>
          </a:p>
        </p:txBody>
      </p:sp>
      <p:sp>
        <p:nvSpPr>
          <p:cNvPr id="3" name="Content Placeholder 2">
            <a:extLst>
              <a:ext uri="{FF2B5EF4-FFF2-40B4-BE49-F238E27FC236}">
                <a16:creationId xmlns:a16="http://schemas.microsoft.com/office/drawing/2014/main" id="{31D39CE3-177C-A72A-01BF-C0BA7D2CB9E4}"/>
              </a:ext>
            </a:extLst>
          </p:cNvPr>
          <p:cNvSpPr>
            <a:spLocks noGrp="1"/>
          </p:cNvSpPr>
          <p:nvPr>
            <p:ph idx="1"/>
          </p:nvPr>
        </p:nvSpPr>
        <p:spPr>
          <a:xfrm>
            <a:off x="298173" y="2638044"/>
            <a:ext cx="11618843" cy="3715864"/>
          </a:xfrm>
        </p:spPr>
        <p:txBody>
          <a:bodyPr>
            <a:normAutofit lnSpcReduction="10000"/>
          </a:bodyPr>
          <a:lstStyle/>
          <a:p>
            <a:pPr marL="0" marR="0" lvl="0" indent="0">
              <a:spcBef>
                <a:spcPts val="0"/>
              </a:spcBef>
              <a:spcAft>
                <a:spcPts val="0"/>
              </a:spcAft>
              <a:buNone/>
              <a:tabLst>
                <a:tab pos="457200" algn="l"/>
              </a:tabLst>
            </a:pPr>
            <a:endParaRPr lang="en-US" sz="2400" dirty="0">
              <a:solidFill>
                <a:srgbClr val="222222"/>
              </a:solidFill>
              <a:latin typeface="Calibri" panose="020F0502020204030204" pitchFamily="34" charset="0"/>
              <a:cs typeface="Calibri" panose="020F0502020204030204" pitchFamily="34" charset="0"/>
            </a:endParaRPr>
          </a:p>
          <a:p>
            <a:pPr lvl="1">
              <a:spcBef>
                <a:spcPts val="0"/>
              </a:spcBef>
              <a:buFont typeface="Wingdings" pitchFamily="2" charset="2"/>
              <a:buChar char="§"/>
              <a:tabLst>
                <a:tab pos="457200" algn="l"/>
              </a:tabLst>
            </a:pPr>
            <a:r>
              <a:rPr lang="en-US" sz="2400" b="0" i="1" u="none" strike="noStrike" dirty="0">
                <a:solidFill>
                  <a:srgbClr val="222222"/>
                </a:solidFill>
                <a:effectLst/>
                <a:latin typeface="Calibri" panose="020F0502020204030204" pitchFamily="34" charset="0"/>
                <a:cs typeface="Calibri" panose="020F0502020204030204" pitchFamily="34" charset="0"/>
              </a:rPr>
              <a:t>Port of Long Beach’s CWA</a:t>
            </a:r>
            <a:r>
              <a:rPr lang="en-US" sz="2400" b="0" i="0" u="none" strike="noStrike" dirty="0">
                <a:solidFill>
                  <a:srgbClr val="222222"/>
                </a:solidFill>
                <a:effectLst/>
                <a:latin typeface="Calibri" panose="020F0502020204030204" pitchFamily="34" charset="0"/>
                <a:cs typeface="Calibri" panose="020F0502020204030204" pitchFamily="34" charset="0"/>
              </a:rPr>
              <a:t>:  focused on recruiting at-risk populations including individuals experiencing homelessness, single parents, and workers suffering from chronic unemployment.</a:t>
            </a:r>
          </a:p>
          <a:p>
            <a:pPr lvl="1">
              <a:spcBef>
                <a:spcPts val="0"/>
              </a:spcBef>
              <a:buFont typeface="Wingdings" pitchFamily="2" charset="2"/>
              <a:buChar char="§"/>
              <a:tabLst>
                <a:tab pos="457200" algn="l"/>
              </a:tabLst>
            </a:pPr>
            <a:endParaRPr lang="en-US" sz="2000" dirty="0">
              <a:solidFill>
                <a:srgbClr val="222222"/>
              </a:solidFill>
              <a:latin typeface="Calibri" panose="020F0502020204030204" pitchFamily="34" charset="0"/>
              <a:cs typeface="Calibri" panose="020F0502020204030204" pitchFamily="34" charset="0"/>
            </a:endParaRPr>
          </a:p>
          <a:p>
            <a:pPr lvl="1">
              <a:spcBef>
                <a:spcPts val="0"/>
              </a:spcBef>
              <a:buFont typeface="Wingdings" pitchFamily="2" charset="2"/>
              <a:buChar char="§"/>
              <a:tabLst>
                <a:tab pos="457200" algn="l"/>
              </a:tabLst>
            </a:pPr>
            <a:r>
              <a:rPr lang="en-US" sz="2000" b="0" i="0" u="none" strike="noStrike" dirty="0">
                <a:solidFill>
                  <a:srgbClr val="222222"/>
                </a:solidFill>
                <a:effectLst/>
                <a:latin typeface="Calibri" panose="020F0502020204030204" pitchFamily="34" charset="0"/>
                <a:cs typeface="Calibri" panose="020F0502020204030204" pitchFamily="34" charset="0"/>
              </a:rPr>
              <a:t> </a:t>
            </a:r>
            <a:r>
              <a:rPr lang="en-US" sz="2400" b="0" i="1" u="none" strike="noStrike" dirty="0">
                <a:solidFill>
                  <a:srgbClr val="222222"/>
                </a:solidFill>
                <a:effectLst/>
                <a:latin typeface="Calibri" panose="020F0502020204030204" pitchFamily="34" charset="0"/>
                <a:cs typeface="Calibri" panose="020F0502020204030204" pitchFamily="34" charset="0"/>
              </a:rPr>
              <a:t>City of Portland’s CWA: </a:t>
            </a:r>
            <a:r>
              <a:rPr lang="en-US" sz="2400" b="0" i="0" u="none" strike="noStrike" dirty="0">
                <a:solidFill>
                  <a:srgbClr val="222222"/>
                </a:solidFill>
                <a:effectLst/>
                <a:latin typeface="Calibri" panose="020F0502020204030204" pitchFamily="34" charset="0"/>
                <a:cs typeface="Calibri" panose="020F0502020204030204" pitchFamily="34" charset="0"/>
              </a:rPr>
              <a:t>clean energy upgrades for homeowners designed to support and grow green businesses and businesses owned by historically disadvantaged or underrepresented groups.</a:t>
            </a:r>
          </a:p>
          <a:p>
            <a:pPr marL="457200" lvl="1" indent="0">
              <a:spcBef>
                <a:spcPts val="0"/>
              </a:spcBef>
              <a:buNone/>
              <a:tabLst>
                <a:tab pos="457200" algn="l"/>
              </a:tabLst>
            </a:pPr>
            <a:endParaRPr lang="en-US" sz="2400" b="0" i="0" u="none" strike="noStrike" dirty="0">
              <a:solidFill>
                <a:srgbClr val="222222"/>
              </a:solidFill>
              <a:effectLst/>
              <a:latin typeface="Calibri" panose="020F0502020204030204" pitchFamily="34" charset="0"/>
              <a:cs typeface="Calibri" panose="020F0502020204030204" pitchFamily="34" charset="0"/>
            </a:endParaRPr>
          </a:p>
          <a:p>
            <a:pPr lvl="1">
              <a:spcBef>
                <a:spcPts val="0"/>
              </a:spcBef>
              <a:buFont typeface="Wingdings" pitchFamily="2" charset="2"/>
              <a:buChar char="§"/>
              <a:tabLst>
                <a:tab pos="457200" algn="l"/>
              </a:tabLst>
            </a:pPr>
            <a:r>
              <a:rPr lang="en-US" sz="2400" b="0" i="1" u="none" strike="noStrike" dirty="0">
                <a:solidFill>
                  <a:srgbClr val="222222"/>
                </a:solidFill>
                <a:effectLst/>
                <a:latin typeface="Calibri" panose="020F0502020204030204" pitchFamily="34" charset="0"/>
                <a:cs typeface="Calibri" panose="020F0502020204030204" pitchFamily="34" charset="0"/>
              </a:rPr>
              <a:t>University Hospital’s CWA (Cleveland)</a:t>
            </a:r>
            <a:r>
              <a:rPr lang="en-US" sz="2400" b="0" u="none" strike="noStrike" dirty="0">
                <a:solidFill>
                  <a:srgbClr val="222222"/>
                </a:solidFill>
                <a:effectLst/>
                <a:latin typeface="Calibri" panose="020F0502020204030204" pitchFamily="34" charset="0"/>
                <a:cs typeface="Calibri" panose="020F0502020204030204" pitchFamily="34" charset="0"/>
              </a:rPr>
              <a:t>: </a:t>
            </a:r>
            <a:r>
              <a:rPr lang="en-US" sz="2400" b="0" i="1" u="none" strike="noStrike" dirty="0">
                <a:solidFill>
                  <a:srgbClr val="222222"/>
                </a:solidFill>
                <a:effectLst/>
                <a:latin typeface="Calibri" panose="020F0502020204030204" pitchFamily="34" charset="0"/>
                <a:cs typeface="Calibri" panose="020F0502020204030204" pitchFamily="34" charset="0"/>
              </a:rPr>
              <a:t> </a:t>
            </a:r>
            <a:r>
              <a:rPr lang="en-US" sz="2400" b="0" i="0" u="none" strike="noStrike" dirty="0">
                <a:solidFill>
                  <a:srgbClr val="222222"/>
                </a:solidFill>
                <a:effectLst/>
                <a:latin typeface="Calibri" panose="020F0502020204030204" pitchFamily="34" charset="0"/>
                <a:cs typeface="Calibri" panose="020F0502020204030204" pitchFamily="34" charset="0"/>
              </a:rPr>
              <a:t>ensured that residents of the City would make up 20% of the workforce and utilized a pre-apprenticeship program connected to a vocational high school.</a:t>
            </a:r>
          </a:p>
          <a:p>
            <a:pPr marL="0" indent="0">
              <a:buNone/>
            </a:pPr>
            <a:endParaRPr lang="en-US" sz="2400" b="0" i="0" u="none" strike="noStrike" dirty="0">
              <a:solidFill>
                <a:srgbClr val="0A2458"/>
              </a:solidFill>
              <a:effectLst/>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AABB5FA2-A83C-AA9F-DBA7-A8924AAF14DE}"/>
              </a:ext>
            </a:extLst>
          </p:cNvPr>
          <p:cNvPicPr>
            <a:picLocks noChangeAspect="1"/>
          </p:cNvPicPr>
          <p:nvPr/>
        </p:nvPicPr>
        <p:blipFill>
          <a:blip r:embed="rId2"/>
          <a:stretch>
            <a:fillRect/>
          </a:stretch>
        </p:blipFill>
        <p:spPr>
          <a:xfrm>
            <a:off x="8937475" y="504092"/>
            <a:ext cx="2822693" cy="676715"/>
          </a:xfrm>
          <a:prstGeom prst="rect">
            <a:avLst/>
          </a:prstGeom>
        </p:spPr>
      </p:pic>
      <p:sp>
        <p:nvSpPr>
          <p:cNvPr id="5" name="Slide Number Placeholder 4">
            <a:extLst>
              <a:ext uri="{FF2B5EF4-FFF2-40B4-BE49-F238E27FC236}">
                <a16:creationId xmlns:a16="http://schemas.microsoft.com/office/drawing/2014/main" id="{FFBFA14E-7F65-CC2D-4F64-29F56A3B6851}"/>
              </a:ext>
            </a:extLst>
          </p:cNvPr>
          <p:cNvSpPr>
            <a:spLocks noGrp="1"/>
          </p:cNvSpPr>
          <p:nvPr>
            <p:ph type="sldNum" sz="quarter" idx="12"/>
          </p:nvPr>
        </p:nvSpPr>
        <p:spPr/>
        <p:txBody>
          <a:bodyPr/>
          <a:lstStyle/>
          <a:p>
            <a:fld id="{13718C5C-5057-494A-9B5F-32CDE210C4AA}" type="slidenum">
              <a:rPr lang="en-US" smtClean="0"/>
              <a:t>11</a:t>
            </a:fld>
            <a:endParaRPr lang="en-US"/>
          </a:p>
        </p:txBody>
      </p:sp>
    </p:spTree>
    <p:extLst>
      <p:ext uri="{BB962C8B-B14F-4D97-AF65-F5344CB8AC3E}">
        <p14:creationId xmlns:p14="http://schemas.microsoft.com/office/powerpoint/2010/main" val="11613416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2CA422-B88D-DB03-F669-BBA9A8A627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65146A-9C00-17B3-DCDB-BC8252302C25}"/>
              </a:ext>
            </a:extLst>
          </p:cNvPr>
          <p:cNvSpPr>
            <a:spLocks noGrp="1"/>
          </p:cNvSpPr>
          <p:nvPr>
            <p:ph type="title"/>
          </p:nvPr>
        </p:nvSpPr>
        <p:spPr>
          <a:xfrm>
            <a:off x="1010200" y="1233577"/>
            <a:ext cx="5415951" cy="1293771"/>
          </a:xfrm>
        </p:spPr>
        <p:txBody>
          <a:bodyPr>
            <a:normAutofit/>
          </a:bodyPr>
          <a:lstStyle/>
          <a:p>
            <a:pPr algn="ctr"/>
            <a:r>
              <a:rPr lang="en-US" dirty="0"/>
              <a:t>More Information on PLA Basics</a:t>
            </a:r>
          </a:p>
        </p:txBody>
      </p:sp>
      <p:sp>
        <p:nvSpPr>
          <p:cNvPr id="3" name="Content Placeholder 2">
            <a:extLst>
              <a:ext uri="{FF2B5EF4-FFF2-40B4-BE49-F238E27FC236}">
                <a16:creationId xmlns:a16="http://schemas.microsoft.com/office/drawing/2014/main" id="{864FA162-836E-F3F4-FD74-A488F083AB79}"/>
              </a:ext>
            </a:extLst>
          </p:cNvPr>
          <p:cNvSpPr>
            <a:spLocks noGrp="1"/>
          </p:cNvSpPr>
          <p:nvPr>
            <p:ph idx="1"/>
          </p:nvPr>
        </p:nvSpPr>
        <p:spPr>
          <a:xfrm>
            <a:off x="193040" y="2175355"/>
            <a:ext cx="7050273" cy="4546120"/>
          </a:xfrm>
        </p:spPr>
        <p:txBody>
          <a:bodyPr>
            <a:normAutofit fontScale="25000" lnSpcReduction="20000"/>
          </a:bodyPr>
          <a:lstStyle/>
          <a:p>
            <a:pPr marL="342900" marR="0" lvl="0" indent="-342900">
              <a:spcBef>
                <a:spcPts val="0"/>
              </a:spcBef>
              <a:spcAft>
                <a:spcPts val="0"/>
              </a:spcAft>
              <a:buFont typeface="Wingdings" pitchFamily="2" charset="2"/>
              <a:buChar char="§"/>
              <a:tabLst>
                <a:tab pos="457200" algn="l"/>
              </a:tabLst>
            </a:pPr>
            <a:endParaRPr lang="en-US" sz="7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Wingdings" pitchFamily="2" charset="2"/>
              <a:buChar char="§"/>
              <a:tabLst>
                <a:tab pos="457200" algn="l"/>
              </a:tabLst>
            </a:pPr>
            <a:endParaRPr lang="en-US" sz="8000" kern="1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Wingdings" pitchFamily="2" charset="2"/>
              <a:buChar char="§"/>
              <a:tabLst>
                <a:tab pos="457200" algn="l"/>
              </a:tabLst>
            </a:pPr>
            <a:r>
              <a:rPr lang="en-US" sz="8000" kern="100" dirty="0">
                <a:latin typeface="Calibri" panose="020F0502020204030204" pitchFamily="34" charset="0"/>
                <a:ea typeface="Calibri" panose="020F0502020204030204" pitchFamily="34" charset="0"/>
                <a:cs typeface="Calibri" panose="020F0502020204030204" pitchFamily="34" charset="0"/>
              </a:rPr>
              <a:t>Refer to Part I of the SMART-SMACNA’s PLA webinar held on July  10, 2023 for more information on PLA basics, including:</a:t>
            </a:r>
          </a:p>
          <a:p>
            <a:pPr marL="0" marR="0" lvl="0" indent="0">
              <a:spcBef>
                <a:spcPts val="0"/>
              </a:spcBef>
              <a:spcAft>
                <a:spcPts val="0"/>
              </a:spcAft>
              <a:buNone/>
              <a:tabLst>
                <a:tab pos="457200" algn="l"/>
              </a:tabLst>
            </a:pPr>
            <a:endParaRPr lang="en-US" sz="8000" kern="100" dirty="0">
              <a:latin typeface="Calibri" panose="020F0502020204030204" pitchFamily="34" charset="0"/>
              <a:ea typeface="Calibri" panose="020F0502020204030204" pitchFamily="34" charset="0"/>
              <a:cs typeface="Calibri" panose="020F0502020204030204" pitchFamily="34" charset="0"/>
            </a:endParaRPr>
          </a:p>
          <a:p>
            <a:pPr marL="342900" marR="0" lvl="0" indent="-342900">
              <a:spcBef>
                <a:spcPts val="0"/>
              </a:spcBef>
              <a:spcAft>
                <a:spcPts val="0"/>
              </a:spcAft>
              <a:buFont typeface="Wingdings" pitchFamily="2" charset="2"/>
              <a:buChar char="§"/>
              <a:tabLst>
                <a:tab pos="457200" algn="l"/>
              </a:tabLst>
            </a:pPr>
            <a:endParaRPr lang="en-US" sz="8000" kern="100" dirty="0">
              <a:latin typeface="Calibri" panose="020F0502020204030204" pitchFamily="34" charset="0"/>
              <a:ea typeface="Calibri" panose="020F0502020204030204" pitchFamily="34" charset="0"/>
              <a:cs typeface="Calibri" panose="020F0502020204030204" pitchFamily="34" charset="0"/>
            </a:endParaRPr>
          </a:p>
          <a:p>
            <a:pPr marL="1028700" lvl="2" indent="-342900">
              <a:spcBef>
                <a:spcPts val="0"/>
              </a:spcBef>
              <a:buFont typeface="Wingdings" pitchFamily="2" charset="2"/>
              <a:buChar char="§"/>
            </a:pPr>
            <a:r>
              <a:rPr lang="en-US" sz="8000" kern="100" dirty="0">
                <a:effectLst/>
                <a:latin typeface="Calibri" panose="020F0502020204030204" pitchFamily="34" charset="0"/>
                <a:ea typeface="Calibri" panose="020F0502020204030204" pitchFamily="34" charset="0"/>
                <a:cs typeface="Calibri" panose="020F0502020204030204" pitchFamily="34" charset="0"/>
              </a:rPr>
              <a:t>Role of PLAs in the construction </a:t>
            </a:r>
            <a:r>
              <a:rPr lang="en-US" sz="8000" kern="100" dirty="0">
                <a:latin typeface="Calibri" panose="020F0502020204030204" pitchFamily="34" charset="0"/>
                <a:ea typeface="Calibri" panose="020F0502020204030204" pitchFamily="34" charset="0"/>
                <a:cs typeface="Calibri" panose="020F0502020204030204" pitchFamily="34" charset="0"/>
              </a:rPr>
              <a:t>i</a:t>
            </a:r>
            <a:r>
              <a:rPr lang="en-US" sz="8000" kern="100" dirty="0">
                <a:effectLst/>
                <a:latin typeface="Calibri" panose="020F0502020204030204" pitchFamily="34" charset="0"/>
                <a:ea typeface="Calibri" panose="020F0502020204030204" pitchFamily="34" charset="0"/>
                <a:cs typeface="Calibri" panose="020F0502020204030204" pitchFamily="34" charset="0"/>
              </a:rPr>
              <a:t>ndustry and their benefits to construction managers, general </a:t>
            </a:r>
            <a:r>
              <a:rPr lang="en-US" sz="8000" kern="100" dirty="0">
                <a:latin typeface="Calibri" panose="020F0502020204030204" pitchFamily="34" charset="0"/>
                <a:ea typeface="Calibri" panose="020F0502020204030204" pitchFamily="34" charset="0"/>
                <a:cs typeface="Calibri" panose="020F0502020204030204" pitchFamily="34" charset="0"/>
              </a:rPr>
              <a:t>c</a:t>
            </a:r>
            <a:r>
              <a:rPr lang="en-US" sz="8000" kern="100" dirty="0">
                <a:effectLst/>
                <a:latin typeface="Calibri" panose="020F0502020204030204" pitchFamily="34" charset="0"/>
                <a:ea typeface="Calibri" panose="020F0502020204030204" pitchFamily="34" charset="0"/>
                <a:cs typeface="Calibri" panose="020F0502020204030204" pitchFamily="34" charset="0"/>
              </a:rPr>
              <a:t>ontractors, and owners</a:t>
            </a:r>
          </a:p>
          <a:p>
            <a:pPr marL="1028700" lvl="2" indent="-342900">
              <a:spcBef>
                <a:spcPts val="0"/>
              </a:spcBef>
              <a:buFont typeface="Wingdings" pitchFamily="2" charset="2"/>
              <a:buChar char="§"/>
            </a:pPr>
            <a:endParaRPr lang="en-US" sz="8000" kern="100" dirty="0">
              <a:latin typeface="Calibri" panose="020F0502020204030204" pitchFamily="34" charset="0"/>
              <a:ea typeface="Calibri" panose="020F0502020204030204" pitchFamily="34" charset="0"/>
              <a:cs typeface="Calibri" panose="020F0502020204030204" pitchFamily="34" charset="0"/>
            </a:endParaRPr>
          </a:p>
          <a:p>
            <a:pPr marL="1028700" lvl="2" indent="-342900">
              <a:spcBef>
                <a:spcPts val="0"/>
              </a:spcBef>
              <a:buFont typeface="Wingdings" pitchFamily="2" charset="2"/>
              <a:buChar char="§"/>
            </a:pPr>
            <a:r>
              <a:rPr lang="en-US" sz="8000" kern="100" dirty="0">
                <a:latin typeface="Calibri" panose="020F0502020204030204" pitchFamily="34" charset="0"/>
                <a:ea typeface="Calibri" panose="020F0502020204030204" pitchFamily="34" charset="0"/>
                <a:cs typeface="Calibri" panose="020F0502020204030204" pitchFamily="34" charset="0"/>
              </a:rPr>
              <a:t>Union’s duty of fair representation, hiring hall referrals, and union membership (not required to work on PLAs) </a:t>
            </a:r>
            <a:endParaRPr lang="en-US" sz="8000" kern="100" dirty="0">
              <a:effectLst/>
              <a:latin typeface="Calibri" panose="020F0502020204030204" pitchFamily="34" charset="0"/>
              <a:ea typeface="Calibri" panose="020F0502020204030204" pitchFamily="34" charset="0"/>
              <a:cs typeface="Calibri" panose="020F0502020204030204" pitchFamily="34" charset="0"/>
            </a:endParaRPr>
          </a:p>
          <a:p>
            <a:pPr marL="0" marR="0" indent="0">
              <a:spcBef>
                <a:spcPts val="0"/>
              </a:spcBef>
              <a:spcAft>
                <a:spcPts val="0"/>
              </a:spcAft>
              <a:buNone/>
            </a:pPr>
            <a:r>
              <a:rPr lang="en-US" sz="8000" kern="100" dirty="0">
                <a:effectLst/>
                <a:latin typeface="Calibri" panose="020F0502020204030204" pitchFamily="34" charset="0"/>
                <a:ea typeface="Calibri" panose="020F0502020204030204" pitchFamily="34" charset="0"/>
                <a:cs typeface="Calibri" panose="020F0502020204030204" pitchFamily="34" charset="0"/>
              </a:rPr>
              <a:t> </a:t>
            </a:r>
          </a:p>
          <a:p>
            <a:pPr marL="1028700" lvl="2" indent="-342900">
              <a:spcBef>
                <a:spcPts val="0"/>
              </a:spcBef>
              <a:buFont typeface="Wingdings" pitchFamily="2" charset="2"/>
              <a:buChar char="§"/>
            </a:pPr>
            <a:r>
              <a:rPr lang="en-US" sz="8000" kern="100" dirty="0">
                <a:effectLst/>
                <a:latin typeface="Calibri" panose="020F0502020204030204" pitchFamily="34" charset="0"/>
                <a:ea typeface="Calibri" panose="020F0502020204030204" pitchFamily="34" charset="0"/>
                <a:cs typeface="Calibri" panose="020F0502020204030204" pitchFamily="34" charset="0"/>
              </a:rPr>
              <a:t>PLAs in right-to-work states</a:t>
            </a:r>
          </a:p>
          <a:p>
            <a:pPr marL="685800" lvl="2" indent="0">
              <a:spcBef>
                <a:spcPts val="0"/>
              </a:spcBef>
              <a:buNone/>
            </a:pPr>
            <a:endParaRPr lang="en-US" sz="8000" kern="100" dirty="0">
              <a:effectLst/>
              <a:latin typeface="Calibri" panose="020F0502020204030204" pitchFamily="34" charset="0"/>
              <a:ea typeface="Calibri" panose="020F0502020204030204" pitchFamily="34" charset="0"/>
              <a:cs typeface="Calibri" panose="020F0502020204030204" pitchFamily="34" charset="0"/>
            </a:endParaRPr>
          </a:p>
          <a:p>
            <a:pPr marL="1028700" lvl="2" indent="-342900">
              <a:spcBef>
                <a:spcPts val="0"/>
              </a:spcBef>
              <a:buFont typeface="Wingdings" pitchFamily="2" charset="2"/>
              <a:buChar char="§"/>
            </a:pPr>
            <a:r>
              <a:rPr lang="en-US" sz="8000" kern="100" dirty="0">
                <a:effectLst/>
                <a:latin typeface="Calibri" panose="020F0502020204030204" pitchFamily="34" charset="0"/>
                <a:ea typeface="Calibri" panose="020F0502020204030204" pitchFamily="34" charset="0"/>
                <a:cs typeface="Calibri" panose="020F0502020204030204" pitchFamily="34" charset="0"/>
              </a:rPr>
              <a:t>NABTU’s policy on </a:t>
            </a:r>
            <a:r>
              <a:rPr lang="en-US" sz="8000" kern="100" dirty="0">
                <a:latin typeface="Calibri" panose="020F0502020204030204" pitchFamily="34" charset="0"/>
                <a:ea typeface="Calibri" panose="020F0502020204030204" pitchFamily="34" charset="0"/>
                <a:cs typeface="Calibri" panose="020F0502020204030204" pitchFamily="34" charset="0"/>
              </a:rPr>
              <a:t>u</a:t>
            </a:r>
            <a:r>
              <a:rPr lang="en-US" sz="8000" kern="100" dirty="0">
                <a:effectLst/>
                <a:latin typeface="Calibri" panose="020F0502020204030204" pitchFamily="34" charset="0"/>
                <a:ea typeface="Calibri" panose="020F0502020204030204" pitchFamily="34" charset="0"/>
                <a:cs typeface="Calibri" panose="020F0502020204030204" pitchFamily="34" charset="0"/>
              </a:rPr>
              <a:t>nion security clauses in </a:t>
            </a:r>
            <a:r>
              <a:rPr lang="en-US" sz="8000" b="1" kern="100" dirty="0">
                <a:effectLst/>
                <a:latin typeface="Calibri" panose="020F0502020204030204" pitchFamily="34" charset="0"/>
                <a:ea typeface="Calibri" panose="020F0502020204030204" pitchFamily="34" charset="0"/>
                <a:cs typeface="Calibri" panose="020F0502020204030204" pitchFamily="34" charset="0"/>
              </a:rPr>
              <a:t>public</a:t>
            </a:r>
            <a:r>
              <a:rPr lang="en-US" sz="8000" kern="100" dirty="0">
                <a:effectLst/>
                <a:latin typeface="Calibri" panose="020F0502020204030204" pitchFamily="34" charset="0"/>
                <a:ea typeface="Calibri" panose="020F0502020204030204" pitchFamily="34" charset="0"/>
                <a:cs typeface="Calibri" panose="020F0502020204030204" pitchFamily="34" charset="0"/>
              </a:rPr>
              <a:t> PLAs </a:t>
            </a:r>
          </a:p>
          <a:p>
            <a:pPr marL="1028700" lvl="2" indent="-342900">
              <a:spcBef>
                <a:spcPts val="0"/>
              </a:spcBef>
              <a:buFont typeface="Wingdings" pitchFamily="2" charset="2"/>
              <a:buChar char="§"/>
            </a:pPr>
            <a:endParaRPr lang="en-US" sz="8000" kern="100" dirty="0">
              <a:latin typeface="Calibri" panose="020F0502020204030204" pitchFamily="34" charset="0"/>
              <a:ea typeface="Calibri" panose="020F0502020204030204" pitchFamily="34" charset="0"/>
              <a:cs typeface="Calibri" panose="020F0502020204030204" pitchFamily="34" charset="0"/>
            </a:endParaRPr>
          </a:p>
          <a:p>
            <a:pPr marL="1028700" lvl="2" indent="-342900">
              <a:spcBef>
                <a:spcPts val="0"/>
              </a:spcBef>
              <a:buFont typeface="Wingdings" pitchFamily="2" charset="2"/>
              <a:buChar char="§"/>
            </a:pPr>
            <a:r>
              <a:rPr lang="en-US" sz="8000" i="1" kern="100" dirty="0">
                <a:latin typeface="Calibri" panose="020F0502020204030204" pitchFamily="34" charset="0"/>
                <a:ea typeface="Calibri" panose="020F0502020204030204" pitchFamily="34" charset="0"/>
                <a:cs typeface="Calibri" panose="020F0502020204030204" pitchFamily="34" charset="0"/>
              </a:rPr>
              <a:t>S</a:t>
            </a:r>
            <a:r>
              <a:rPr lang="en-US" sz="8000" i="1" kern="100" dirty="0">
                <a:effectLst/>
                <a:latin typeface="Calibri" panose="020F0502020204030204" pitchFamily="34" charset="0"/>
                <a:ea typeface="Calibri" panose="020F0502020204030204" pitchFamily="34" charset="0"/>
                <a:cs typeface="Calibri" panose="020F0502020204030204" pitchFamily="34" charset="0"/>
              </a:rPr>
              <a:t>ee also </a:t>
            </a:r>
            <a:r>
              <a:rPr lang="en-US" sz="8000" kern="100" dirty="0">
                <a:effectLst/>
                <a:latin typeface="Calibri" panose="020F0502020204030204" pitchFamily="34" charset="0"/>
                <a:ea typeface="Calibri" panose="020F0502020204030204" pitchFamily="34" charset="0"/>
                <a:cs typeface="Calibri" panose="020F0502020204030204" pitchFamily="34" charset="0"/>
              </a:rPr>
              <a:t>U.S. DOL’s </a:t>
            </a:r>
            <a:r>
              <a:rPr lang="en-US" sz="8000" i="1" kern="100" dirty="0">
                <a:effectLst/>
                <a:latin typeface="Calibri" panose="020F0502020204030204" pitchFamily="34" charset="0"/>
                <a:ea typeface="Calibri" panose="020F0502020204030204" pitchFamily="34" charset="0"/>
                <a:cs typeface="Calibri" panose="020F0502020204030204" pitchFamily="34" charset="0"/>
              </a:rPr>
              <a:t>Good Jobs Initiatives: Project Labor,  Community Workforce, and Community Benefit Agreements Resource Guide</a:t>
            </a:r>
          </a:p>
          <a:p>
            <a:pPr marL="685800" lvl="2" indent="0">
              <a:spcBef>
                <a:spcPts val="0"/>
              </a:spcBef>
              <a:buNone/>
            </a:pPr>
            <a:endParaRPr lang="en-US" sz="8000" kern="100" dirty="0">
              <a:effectLst/>
              <a:latin typeface="Calibri" panose="020F0502020204030204" pitchFamily="34" charset="0"/>
              <a:ea typeface="Calibri" panose="020F0502020204030204" pitchFamily="34" charset="0"/>
              <a:cs typeface="Calibri" panose="020F0502020204030204" pitchFamily="34" charset="0"/>
            </a:endParaRPr>
          </a:p>
          <a:p>
            <a:pPr marL="685800" lvl="2" indent="0">
              <a:spcBef>
                <a:spcPts val="0"/>
              </a:spcBef>
              <a:buNone/>
            </a:pPr>
            <a:r>
              <a:rPr lang="en-US" sz="8000" kern="100" dirty="0">
                <a:effectLst/>
                <a:latin typeface="Calibri" panose="020F0502020204030204" pitchFamily="34" charset="0"/>
                <a:ea typeface="Calibri" panose="020F0502020204030204" pitchFamily="34" charset="0"/>
                <a:cs typeface="Calibri" panose="020F0502020204030204" pitchFamily="34" charset="0"/>
              </a:rPr>
              <a:t> </a:t>
            </a:r>
          </a:p>
          <a:p>
            <a:pPr marL="342900" marR="0" lvl="0" indent="-342900">
              <a:spcBef>
                <a:spcPts val="0"/>
              </a:spcBef>
              <a:spcAft>
                <a:spcPts val="0"/>
              </a:spcAft>
              <a:buFont typeface="Wingdings" pitchFamily="2" charset="2"/>
              <a:buChar char="§"/>
              <a:tabLst>
                <a:tab pos="457200" algn="l"/>
              </a:tabLst>
            </a:pPr>
            <a:endParaRPr lang="en-US" sz="2400" kern="1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Wingdings" pitchFamily="2" charset="2"/>
              <a:buChar char="§"/>
              <a:tabLst>
                <a:tab pos="457200" algn="l"/>
              </a:tabLst>
            </a:pPr>
            <a:endParaRPr lang="en-US" sz="2400" kern="1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spcBef>
                <a:spcPts val="0"/>
              </a:spcBef>
              <a:spcAft>
                <a:spcPts val="0"/>
              </a:spcAft>
              <a:buNone/>
              <a:tabLst>
                <a:tab pos="457200" algn="l"/>
              </a:tabLst>
            </a:pPr>
            <a:r>
              <a:rPr lang="en-US" sz="2400" kern="100" dirty="0">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Wingdings" pitchFamily="2" charset="2"/>
              <a:buChar char="§"/>
              <a:tabLst>
                <a:tab pos="457200" algn="l"/>
              </a:tabLst>
            </a:pP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Wingdings" pitchFamily="2" charset="2"/>
              <a:buChar char="§"/>
              <a:tabLst>
                <a:tab pos="457200" algn="l"/>
              </a:tabLst>
            </a:pPr>
            <a:endParaRPr lang="en-US" sz="2400" kern="1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spcBef>
                <a:spcPts val="0"/>
              </a:spcBef>
              <a:spcAft>
                <a:spcPts val="0"/>
              </a:spcAft>
              <a:buNone/>
              <a:tabLst>
                <a:tab pos="457200" algn="l"/>
              </a:tabLst>
            </a:pPr>
            <a:r>
              <a:rPr lang="en-US" sz="2400" kern="100" dirty="0">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Wingdings" pitchFamily="2" charset="2"/>
              <a:buChar char="§"/>
              <a:tabLst>
                <a:tab pos="457200" algn="l"/>
              </a:tabLst>
            </a:pP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A0BD49D7-9BCB-3C6D-48B4-6C89FFE6532E}"/>
              </a:ext>
            </a:extLst>
          </p:cNvPr>
          <p:cNvPicPr>
            <a:picLocks noChangeAspect="1"/>
          </p:cNvPicPr>
          <p:nvPr/>
        </p:nvPicPr>
        <p:blipFill>
          <a:blip r:embed="rId2"/>
          <a:stretch>
            <a:fillRect/>
          </a:stretch>
        </p:blipFill>
        <p:spPr>
          <a:xfrm>
            <a:off x="8859838" y="485465"/>
            <a:ext cx="2822693" cy="676715"/>
          </a:xfrm>
          <a:prstGeom prst="rect">
            <a:avLst/>
          </a:prstGeom>
        </p:spPr>
      </p:pic>
      <p:sp>
        <p:nvSpPr>
          <p:cNvPr id="5" name="Slide Number Placeholder 4">
            <a:extLst>
              <a:ext uri="{FF2B5EF4-FFF2-40B4-BE49-F238E27FC236}">
                <a16:creationId xmlns:a16="http://schemas.microsoft.com/office/drawing/2014/main" id="{3C3EE9D0-221F-705E-E926-C47365D5E4D4}"/>
              </a:ext>
            </a:extLst>
          </p:cNvPr>
          <p:cNvSpPr>
            <a:spLocks noGrp="1"/>
          </p:cNvSpPr>
          <p:nvPr>
            <p:ph type="sldNum" sz="quarter" idx="12"/>
          </p:nvPr>
        </p:nvSpPr>
        <p:spPr/>
        <p:txBody>
          <a:bodyPr/>
          <a:lstStyle/>
          <a:p>
            <a:fld id="{13718C5C-5057-494A-9B5F-32CDE210C4AA}" type="slidenum">
              <a:rPr lang="en-US" smtClean="0"/>
              <a:t>12</a:t>
            </a:fld>
            <a:endParaRPr lang="en-US"/>
          </a:p>
        </p:txBody>
      </p:sp>
      <p:pic>
        <p:nvPicPr>
          <p:cNvPr id="6" name="Picture 5">
            <a:extLst>
              <a:ext uri="{FF2B5EF4-FFF2-40B4-BE49-F238E27FC236}">
                <a16:creationId xmlns:a16="http://schemas.microsoft.com/office/drawing/2014/main" id="{AD354957-B7F7-D5A7-9E42-BBEB2A54E694}"/>
              </a:ext>
            </a:extLst>
          </p:cNvPr>
          <p:cNvPicPr>
            <a:picLocks noChangeAspect="1"/>
          </p:cNvPicPr>
          <p:nvPr/>
        </p:nvPicPr>
        <p:blipFill>
          <a:blip r:embed="rId3"/>
          <a:stretch>
            <a:fillRect/>
          </a:stretch>
        </p:blipFill>
        <p:spPr>
          <a:xfrm>
            <a:off x="7020571" y="2159265"/>
            <a:ext cx="5171429" cy="3200000"/>
          </a:xfrm>
          <a:prstGeom prst="rect">
            <a:avLst/>
          </a:prstGeom>
        </p:spPr>
      </p:pic>
    </p:spTree>
    <p:extLst>
      <p:ext uri="{BB962C8B-B14F-4D97-AF65-F5344CB8AC3E}">
        <p14:creationId xmlns:p14="http://schemas.microsoft.com/office/powerpoint/2010/main" val="38215778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470D25-0881-98DA-8580-4FF6DCB37C5C}"/>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37095A67-93DB-C8F2-5423-062D7EC20327}"/>
              </a:ext>
            </a:extLst>
          </p:cNvPr>
          <p:cNvSpPr>
            <a:spLocks noGrp="1"/>
          </p:cNvSpPr>
          <p:nvPr>
            <p:ph type="title"/>
          </p:nvPr>
        </p:nvSpPr>
        <p:spPr>
          <a:xfrm>
            <a:off x="497840" y="1812607"/>
            <a:ext cx="10855960" cy="2461219"/>
          </a:xfrm>
        </p:spPr>
        <p:txBody>
          <a:bodyPr>
            <a:normAutofit/>
          </a:bodyPr>
          <a:lstStyle/>
          <a:p>
            <a:r>
              <a:rPr lang="en-US" dirty="0"/>
              <a:t>					Part II </a:t>
            </a:r>
            <a:br>
              <a:rPr lang="en-US" dirty="0"/>
            </a:br>
            <a:br>
              <a:rPr lang="en-US" dirty="0"/>
            </a:br>
            <a:r>
              <a:rPr lang="en-US" dirty="0"/>
              <a:t>	                 </a:t>
            </a:r>
            <a:r>
              <a:rPr lang="en-US" dirty="0">
                <a:latin typeface="+mn-lt"/>
              </a:rPr>
              <a:t>The Biden Executive Order on PLAs</a:t>
            </a:r>
            <a:br>
              <a:rPr lang="en-US" dirty="0">
                <a:latin typeface="+mn-lt"/>
              </a:rPr>
            </a:br>
            <a:br>
              <a:rPr lang="en-US" dirty="0">
                <a:latin typeface="+mn-lt"/>
              </a:rPr>
            </a:br>
            <a:endParaRPr lang="en-US" dirty="0">
              <a:latin typeface="+mn-lt"/>
            </a:endParaRPr>
          </a:p>
        </p:txBody>
      </p:sp>
      <p:pic>
        <p:nvPicPr>
          <p:cNvPr id="4" name="Picture 3">
            <a:extLst>
              <a:ext uri="{FF2B5EF4-FFF2-40B4-BE49-F238E27FC236}">
                <a16:creationId xmlns:a16="http://schemas.microsoft.com/office/drawing/2014/main" id="{FFD33C74-43B7-768D-0E14-A8A323D0DA5F}"/>
              </a:ext>
            </a:extLst>
          </p:cNvPr>
          <p:cNvPicPr>
            <a:picLocks noChangeAspect="1"/>
          </p:cNvPicPr>
          <p:nvPr/>
        </p:nvPicPr>
        <p:blipFill>
          <a:blip r:embed="rId2"/>
          <a:stretch>
            <a:fillRect/>
          </a:stretch>
        </p:blipFill>
        <p:spPr>
          <a:xfrm>
            <a:off x="8937475" y="504092"/>
            <a:ext cx="2822693" cy="676715"/>
          </a:xfrm>
          <a:prstGeom prst="rect">
            <a:avLst/>
          </a:prstGeom>
        </p:spPr>
      </p:pic>
      <p:sp>
        <p:nvSpPr>
          <p:cNvPr id="2" name="Slide Number Placeholder 1">
            <a:extLst>
              <a:ext uri="{FF2B5EF4-FFF2-40B4-BE49-F238E27FC236}">
                <a16:creationId xmlns:a16="http://schemas.microsoft.com/office/drawing/2014/main" id="{65199724-FCE8-84EE-CE46-43C104B073A9}"/>
              </a:ext>
            </a:extLst>
          </p:cNvPr>
          <p:cNvSpPr>
            <a:spLocks noGrp="1"/>
          </p:cNvSpPr>
          <p:nvPr>
            <p:ph type="sldNum" sz="quarter" idx="12"/>
          </p:nvPr>
        </p:nvSpPr>
        <p:spPr/>
        <p:txBody>
          <a:bodyPr/>
          <a:lstStyle/>
          <a:p>
            <a:fld id="{13718C5C-5057-494A-9B5F-32CDE210C4AA}" type="slidenum">
              <a:rPr lang="en-US" smtClean="0"/>
              <a:t>13</a:t>
            </a:fld>
            <a:endParaRPr lang="en-US"/>
          </a:p>
        </p:txBody>
      </p:sp>
    </p:spTree>
    <p:extLst>
      <p:ext uri="{BB962C8B-B14F-4D97-AF65-F5344CB8AC3E}">
        <p14:creationId xmlns:p14="http://schemas.microsoft.com/office/powerpoint/2010/main" val="29226769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E3733-42C8-41AF-858F-37A49D011C1B}"/>
              </a:ext>
            </a:extLst>
          </p:cNvPr>
          <p:cNvSpPr>
            <a:spLocks noGrp="1"/>
          </p:cNvSpPr>
          <p:nvPr>
            <p:ph type="title"/>
          </p:nvPr>
        </p:nvSpPr>
        <p:spPr/>
        <p:txBody>
          <a:bodyPr/>
          <a:lstStyle/>
          <a:p>
            <a:pPr algn="ctr"/>
            <a:r>
              <a:rPr lang="en-US" dirty="0"/>
              <a:t>President Biden’s Executive Order</a:t>
            </a:r>
          </a:p>
        </p:txBody>
      </p:sp>
      <p:sp>
        <p:nvSpPr>
          <p:cNvPr id="3" name="Content Placeholder 2">
            <a:extLst>
              <a:ext uri="{FF2B5EF4-FFF2-40B4-BE49-F238E27FC236}">
                <a16:creationId xmlns:a16="http://schemas.microsoft.com/office/drawing/2014/main" id="{0A956DC1-A0F7-494A-8ACE-CCADDCCCD398}"/>
              </a:ext>
            </a:extLst>
          </p:cNvPr>
          <p:cNvSpPr>
            <a:spLocks noGrp="1"/>
          </p:cNvSpPr>
          <p:nvPr>
            <p:ph idx="1"/>
          </p:nvPr>
        </p:nvSpPr>
        <p:spPr>
          <a:xfrm>
            <a:off x="735496" y="2673213"/>
            <a:ext cx="10764078" cy="3682069"/>
          </a:xfrm>
        </p:spPr>
        <p:txBody>
          <a:bodyPr>
            <a:normAutofit/>
          </a:bodyPr>
          <a:lstStyle/>
          <a:p>
            <a:pPr>
              <a:buFont typeface="Wingdings" panose="05000000000000000000" pitchFamily="2" charset="2"/>
              <a:buChar char="§"/>
            </a:pPr>
            <a:r>
              <a:rPr lang="en-US" sz="2400" dirty="0">
                <a:latin typeface="Calibri" panose="020F0502020204030204" pitchFamily="34" charset="0"/>
                <a:cs typeface="Calibri" panose="020F0502020204030204" pitchFamily="34" charset="0"/>
              </a:rPr>
              <a:t>On </a:t>
            </a:r>
            <a:r>
              <a:rPr lang="en-US" sz="2400" dirty="0">
                <a:effectLst/>
                <a:latin typeface="Calibri" panose="020F0502020204030204" pitchFamily="34" charset="0"/>
                <a:cs typeface="Calibri" panose="020F0502020204030204" pitchFamily="34" charset="0"/>
              </a:rPr>
              <a:t>Feb. 4, 2022, President Biden issued an Executive Order (EO), </a:t>
            </a:r>
            <a:r>
              <a:rPr lang="en-US" sz="2400" i="1" dirty="0">
                <a:effectLst/>
                <a:latin typeface="Calibri" panose="020F0502020204030204" pitchFamily="34" charset="0"/>
                <a:cs typeface="Calibri" panose="020F0502020204030204" pitchFamily="34" charset="0"/>
              </a:rPr>
              <a:t>Use of Project Labor Agreements for Federal Construction Projects</a:t>
            </a:r>
            <a:r>
              <a:rPr lang="en-US" sz="2400" dirty="0">
                <a:effectLst/>
                <a:latin typeface="Calibri" panose="020F0502020204030204" pitchFamily="34" charset="0"/>
                <a:cs typeface="Calibri" panose="020F0502020204030204" pitchFamily="34" charset="0"/>
              </a:rPr>
              <a:t>.</a:t>
            </a:r>
          </a:p>
          <a:p>
            <a:pPr marL="0" indent="0">
              <a:buNone/>
            </a:pPr>
            <a:endParaRPr lang="en-US" sz="2400" dirty="0">
              <a:effectLst/>
              <a:latin typeface="Calibri" panose="020F0502020204030204" pitchFamily="34" charset="0"/>
              <a:cs typeface="Calibri" panose="020F0502020204030204" pitchFamily="34" charset="0"/>
            </a:endParaRPr>
          </a:p>
          <a:p>
            <a:pPr>
              <a:buFont typeface="Wingdings" panose="05000000000000000000" pitchFamily="2" charset="2"/>
              <a:buChar char="§"/>
            </a:pPr>
            <a:r>
              <a:rPr lang="en-US" sz="2400" dirty="0">
                <a:latin typeface="Calibri" panose="020F0502020204030204" pitchFamily="34" charset="0"/>
                <a:cs typeface="Calibri" panose="020F0502020204030204" pitchFamily="34" charset="0"/>
              </a:rPr>
              <a:t>The EO </a:t>
            </a:r>
            <a:r>
              <a:rPr lang="en-US" sz="2400" dirty="0">
                <a:effectLst/>
                <a:latin typeface="Calibri" panose="020F0502020204030204" pitchFamily="34" charset="0"/>
                <a:cs typeface="Calibri" panose="020F0502020204030204" pitchFamily="34" charset="0"/>
              </a:rPr>
              <a:t>mandates that Federal Government agencies </a:t>
            </a:r>
            <a:r>
              <a:rPr lang="en-US" sz="2400" b="1" dirty="0">
                <a:effectLst/>
                <a:latin typeface="Calibri" panose="020F0502020204030204" pitchFamily="34" charset="0"/>
                <a:cs typeface="Calibri" panose="020F0502020204030204" pitchFamily="34" charset="0"/>
              </a:rPr>
              <a:t>require </a:t>
            </a:r>
            <a:r>
              <a:rPr lang="en-US" sz="2400" dirty="0">
                <a:effectLst/>
                <a:latin typeface="Calibri" panose="020F0502020204030204" pitchFamily="34" charset="0"/>
                <a:cs typeface="Calibri" panose="020F0502020204030204" pitchFamily="34" charset="0"/>
              </a:rPr>
              <a:t>the use of PLAs for “large-scale” Federal construction projects, where the total estimated cost to the Government is $35 million or more, unless an exception applies.</a:t>
            </a:r>
          </a:p>
          <a:p>
            <a:pPr marL="0" indent="0">
              <a:buNone/>
            </a:pPr>
            <a:endParaRPr lang="en-US" sz="2400" dirty="0">
              <a:latin typeface="Calibri" panose="020F0502020204030204" pitchFamily="34" charset="0"/>
              <a:cs typeface="Calibri" panose="020F0502020204030204" pitchFamily="34" charset="0"/>
            </a:endParaRPr>
          </a:p>
          <a:p>
            <a:pPr>
              <a:buFont typeface="Wingdings" panose="05000000000000000000" pitchFamily="2" charset="2"/>
              <a:buChar char="§"/>
            </a:pPr>
            <a:r>
              <a:rPr lang="en-US" sz="2400" dirty="0">
                <a:effectLst/>
                <a:latin typeface="Calibri" panose="020F0502020204030204" pitchFamily="34" charset="0"/>
                <a:cs typeface="Calibri" panose="020F0502020204030204" pitchFamily="34" charset="0"/>
              </a:rPr>
              <a:t>Federal agencies have the discretion to require PLAs for federal construction projects that do not meet the $35 million threshold.</a:t>
            </a:r>
          </a:p>
          <a:p>
            <a:pPr>
              <a:buFont typeface="Wingdings" panose="05000000000000000000" pitchFamily="2" charset="2"/>
              <a:buChar char="§"/>
            </a:pPr>
            <a:endParaRPr lang="en-US" sz="2400" dirty="0">
              <a:effectLst/>
              <a:latin typeface="Calibri" panose="020F0502020204030204" pitchFamily="34" charset="0"/>
              <a:cs typeface="Calibri" panose="020F0502020204030204" pitchFamily="34" charset="0"/>
            </a:endParaRPr>
          </a:p>
          <a:p>
            <a:pPr>
              <a:buFont typeface="Wingdings" panose="05000000000000000000" pitchFamily="2" charset="2"/>
              <a:buChar char="§"/>
            </a:pPr>
            <a:endParaRPr lang="en-US" sz="2400" dirty="0">
              <a:effectLst/>
              <a:latin typeface="Calibri" panose="020F0502020204030204" pitchFamily="34" charset="0"/>
              <a:cs typeface="Calibri" panose="020F0502020204030204" pitchFamily="34" charset="0"/>
            </a:endParaRPr>
          </a:p>
          <a:p>
            <a:pPr>
              <a:buFont typeface="Wingdings" panose="05000000000000000000" pitchFamily="2" charset="2"/>
              <a:buChar char="§"/>
            </a:pPr>
            <a:endParaRPr lang="en-US" sz="2400" dirty="0">
              <a:latin typeface="Calibri" panose="020F0502020204030204" pitchFamily="34" charset="0"/>
              <a:cs typeface="Calibri" panose="020F0502020204030204" pitchFamily="34" charset="0"/>
            </a:endParaRPr>
          </a:p>
          <a:p>
            <a:pPr marL="0" indent="0">
              <a:buNone/>
            </a:pPr>
            <a:endParaRPr lang="en-US" sz="2400" dirty="0">
              <a:effectLst/>
              <a:latin typeface="Calibri" panose="020F0502020204030204" pitchFamily="34" charset="0"/>
              <a:cs typeface="Calibri" panose="020F0502020204030204" pitchFamily="34" charset="0"/>
            </a:endParaRPr>
          </a:p>
          <a:p>
            <a:pPr>
              <a:buFont typeface="Wingdings" panose="05000000000000000000" pitchFamily="2" charset="2"/>
              <a:buChar char="§"/>
            </a:pPr>
            <a:endParaRPr lang="en-US" sz="2400"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2A3D6D85-9E21-13F9-2860-8277C3BDB54D}"/>
              </a:ext>
            </a:extLst>
          </p:cNvPr>
          <p:cNvPicPr>
            <a:picLocks noChangeAspect="1"/>
          </p:cNvPicPr>
          <p:nvPr/>
        </p:nvPicPr>
        <p:blipFill>
          <a:blip r:embed="rId2"/>
          <a:stretch>
            <a:fillRect/>
          </a:stretch>
        </p:blipFill>
        <p:spPr>
          <a:xfrm>
            <a:off x="8833958" y="502718"/>
            <a:ext cx="2822693" cy="676715"/>
          </a:xfrm>
          <a:prstGeom prst="rect">
            <a:avLst/>
          </a:prstGeom>
        </p:spPr>
      </p:pic>
      <p:sp>
        <p:nvSpPr>
          <p:cNvPr id="5" name="Slide Number Placeholder 4">
            <a:extLst>
              <a:ext uri="{FF2B5EF4-FFF2-40B4-BE49-F238E27FC236}">
                <a16:creationId xmlns:a16="http://schemas.microsoft.com/office/drawing/2014/main" id="{BD44A229-C370-74B9-EA27-D32A919D5E02}"/>
              </a:ext>
            </a:extLst>
          </p:cNvPr>
          <p:cNvSpPr>
            <a:spLocks noGrp="1"/>
          </p:cNvSpPr>
          <p:nvPr>
            <p:ph type="sldNum" sz="quarter" idx="12"/>
          </p:nvPr>
        </p:nvSpPr>
        <p:spPr/>
        <p:txBody>
          <a:bodyPr/>
          <a:lstStyle/>
          <a:p>
            <a:fld id="{13718C5C-5057-494A-9B5F-32CDE210C4AA}" type="slidenum">
              <a:rPr lang="en-US" smtClean="0"/>
              <a:t>14</a:t>
            </a:fld>
            <a:endParaRPr lang="en-US"/>
          </a:p>
        </p:txBody>
      </p:sp>
    </p:spTree>
    <p:extLst>
      <p:ext uri="{BB962C8B-B14F-4D97-AF65-F5344CB8AC3E}">
        <p14:creationId xmlns:p14="http://schemas.microsoft.com/office/powerpoint/2010/main" val="13398962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070F02-3213-448A-BF1C-89DF454CF9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D2500E-1A89-0CCE-E5A9-C6E14F8C48BE}"/>
              </a:ext>
            </a:extLst>
          </p:cNvPr>
          <p:cNvSpPr>
            <a:spLocks noGrp="1"/>
          </p:cNvSpPr>
          <p:nvPr>
            <p:ph type="title"/>
          </p:nvPr>
        </p:nvSpPr>
        <p:spPr/>
        <p:txBody>
          <a:bodyPr/>
          <a:lstStyle/>
          <a:p>
            <a:pPr algn="ctr"/>
            <a:r>
              <a:rPr lang="en-US" dirty="0"/>
              <a:t>Prospective Application </a:t>
            </a:r>
          </a:p>
        </p:txBody>
      </p:sp>
      <p:sp>
        <p:nvSpPr>
          <p:cNvPr id="3" name="Content Placeholder 2">
            <a:extLst>
              <a:ext uri="{FF2B5EF4-FFF2-40B4-BE49-F238E27FC236}">
                <a16:creationId xmlns:a16="http://schemas.microsoft.com/office/drawing/2014/main" id="{77DAF0C4-51D2-7734-E5A1-B7DAAE4CD94A}"/>
              </a:ext>
            </a:extLst>
          </p:cNvPr>
          <p:cNvSpPr>
            <a:spLocks noGrp="1"/>
          </p:cNvSpPr>
          <p:nvPr>
            <p:ph idx="1"/>
          </p:nvPr>
        </p:nvSpPr>
        <p:spPr>
          <a:xfrm>
            <a:off x="497840" y="2458720"/>
            <a:ext cx="10969230" cy="4189215"/>
          </a:xfrm>
        </p:spPr>
        <p:txBody>
          <a:bodyPr>
            <a:normAutofit fontScale="92500" lnSpcReduction="20000"/>
          </a:bodyPr>
          <a:lstStyle/>
          <a:p>
            <a:pPr marL="0" indent="0">
              <a:buNone/>
            </a:pPr>
            <a:endParaRPr lang="en-US" sz="2600" dirty="0">
              <a:effectLst/>
              <a:latin typeface="Calibri" panose="020F0502020204030204" pitchFamily="34" charset="0"/>
              <a:cs typeface="Calibri" panose="020F0502020204030204" pitchFamily="34" charset="0"/>
            </a:endParaRPr>
          </a:p>
          <a:p>
            <a:pPr>
              <a:buFont typeface="Wingdings" pitchFamily="2" charset="2"/>
              <a:buChar char="§"/>
            </a:pPr>
            <a:r>
              <a:rPr lang="en-US" sz="2600" dirty="0">
                <a:effectLst/>
                <a:latin typeface="Calibri" panose="020F0502020204030204" pitchFamily="34" charset="0"/>
                <a:cs typeface="Calibri" panose="020F0502020204030204" pitchFamily="34" charset="0"/>
              </a:rPr>
              <a:t>On Aug. 19, 2022, the Federal Acquisition Regulatory Council (DoD, GSA, and NASA) issued proposed regulations to implement the EO, with a 60-day public comment period.</a:t>
            </a:r>
            <a:endParaRPr lang="en-US" sz="2600" dirty="0">
              <a:latin typeface="Calibri" panose="020F0502020204030204" pitchFamily="34" charset="0"/>
              <a:cs typeface="Calibri" panose="020F0502020204030204" pitchFamily="34" charset="0"/>
            </a:endParaRPr>
          </a:p>
          <a:p>
            <a:pPr marL="0" indent="0">
              <a:buNone/>
            </a:pPr>
            <a:endParaRPr lang="en-US" sz="2600" dirty="0">
              <a:effectLst/>
              <a:latin typeface="Calibri" panose="020F0502020204030204" pitchFamily="34" charset="0"/>
              <a:cs typeface="Calibri" panose="020F0502020204030204" pitchFamily="34" charset="0"/>
            </a:endParaRPr>
          </a:p>
          <a:p>
            <a:pPr>
              <a:buFont typeface="Wingdings" pitchFamily="2" charset="2"/>
              <a:buChar char="§"/>
            </a:pPr>
            <a:r>
              <a:rPr lang="en-US" sz="2600" dirty="0">
                <a:effectLst/>
                <a:latin typeface="Calibri" panose="020F0502020204030204" pitchFamily="34" charset="0"/>
                <a:cs typeface="Calibri" panose="020F0502020204030204" pitchFamily="34" charset="0"/>
              </a:rPr>
              <a:t>On Dec. 22, 2023, the FAR Council issued a final rule  to implement the proposal. </a:t>
            </a:r>
          </a:p>
          <a:p>
            <a:pPr>
              <a:buFont typeface="Wingdings" pitchFamily="2" charset="2"/>
              <a:buChar char="§"/>
            </a:pPr>
            <a:endParaRPr lang="en-US" sz="2600" dirty="0">
              <a:effectLst/>
              <a:latin typeface="Calibri" panose="020F0502020204030204" pitchFamily="34" charset="0"/>
              <a:cs typeface="Calibri" panose="020F0502020204030204" pitchFamily="34" charset="0"/>
            </a:endParaRPr>
          </a:p>
          <a:p>
            <a:pPr>
              <a:buFont typeface="Wingdings" pitchFamily="2" charset="2"/>
              <a:buChar char="§"/>
            </a:pPr>
            <a:r>
              <a:rPr lang="en-US" sz="2600" dirty="0">
                <a:effectLst/>
                <a:latin typeface="Calibri" panose="020F0502020204030204" pitchFamily="34" charset="0"/>
                <a:cs typeface="Calibri" panose="020F0502020204030204" pitchFamily="34" charset="0"/>
              </a:rPr>
              <a:t>The effective date of the Final Rule is Jan. 22, 2024, which is nearly 2 years after the EO was issued.</a:t>
            </a:r>
          </a:p>
          <a:p>
            <a:pPr>
              <a:buFont typeface="Wingdings" pitchFamily="2" charset="2"/>
              <a:buChar char="§"/>
            </a:pPr>
            <a:endParaRPr lang="en-US" sz="2600" dirty="0">
              <a:latin typeface="Calibri" panose="020F0502020204030204" pitchFamily="34" charset="0"/>
              <a:cs typeface="Calibri" panose="020F0502020204030204" pitchFamily="34" charset="0"/>
            </a:endParaRPr>
          </a:p>
          <a:p>
            <a:pPr>
              <a:buFont typeface="Wingdings" pitchFamily="2" charset="2"/>
              <a:buChar char="§"/>
            </a:pPr>
            <a:r>
              <a:rPr lang="en-US" sz="2600" dirty="0">
                <a:latin typeface="Calibri" panose="020F0502020204030204" pitchFamily="34" charset="0"/>
                <a:cs typeface="Calibri" panose="020F0502020204030204" pitchFamily="34" charset="0"/>
              </a:rPr>
              <a:t>The F</a:t>
            </a:r>
            <a:r>
              <a:rPr lang="en-US" sz="2600" dirty="0">
                <a:effectLst/>
                <a:latin typeface="Calibri" panose="020F0502020204030204" pitchFamily="34" charset="0"/>
                <a:cs typeface="Calibri" panose="020F0502020204030204" pitchFamily="34" charset="0"/>
              </a:rPr>
              <a:t>inal </a:t>
            </a:r>
            <a:r>
              <a:rPr lang="en-US" sz="2600" dirty="0">
                <a:latin typeface="Calibri" panose="020F0502020204030204" pitchFamily="34" charset="0"/>
                <a:cs typeface="Calibri" panose="020F0502020204030204" pitchFamily="34" charset="0"/>
              </a:rPr>
              <a:t>R</a:t>
            </a:r>
            <a:r>
              <a:rPr lang="en-US" sz="2600" dirty="0">
                <a:effectLst/>
                <a:latin typeface="Calibri" panose="020F0502020204030204" pitchFamily="34" charset="0"/>
                <a:cs typeface="Calibri" panose="020F0502020204030204" pitchFamily="34" charset="0"/>
              </a:rPr>
              <a:t>ule applies prospectively and does not apply to or affect pre-existing contracts already entered into by contractors. </a:t>
            </a:r>
            <a:endParaRPr lang="en-US" sz="2600" dirty="0">
              <a:latin typeface="Calibri" panose="020F0502020204030204" pitchFamily="34" charset="0"/>
              <a:cs typeface="Calibri" panose="020F0502020204030204" pitchFamily="34" charset="0"/>
            </a:endParaRPr>
          </a:p>
          <a:p>
            <a:pPr>
              <a:buFont typeface="Wingdings" pitchFamily="2" charset="2"/>
              <a:buChar char="§"/>
            </a:pPr>
            <a:endParaRPr lang="en-US" sz="2400"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4BF8431F-919D-2509-FA2F-1196013AA6E2}"/>
              </a:ext>
            </a:extLst>
          </p:cNvPr>
          <p:cNvPicPr>
            <a:picLocks noChangeAspect="1"/>
          </p:cNvPicPr>
          <p:nvPr/>
        </p:nvPicPr>
        <p:blipFill>
          <a:blip r:embed="rId2"/>
          <a:stretch>
            <a:fillRect/>
          </a:stretch>
        </p:blipFill>
        <p:spPr>
          <a:xfrm>
            <a:off x="8971982" y="468289"/>
            <a:ext cx="2822693" cy="676715"/>
          </a:xfrm>
          <a:prstGeom prst="rect">
            <a:avLst/>
          </a:prstGeom>
        </p:spPr>
      </p:pic>
      <p:sp>
        <p:nvSpPr>
          <p:cNvPr id="5" name="Slide Number Placeholder 4">
            <a:extLst>
              <a:ext uri="{FF2B5EF4-FFF2-40B4-BE49-F238E27FC236}">
                <a16:creationId xmlns:a16="http://schemas.microsoft.com/office/drawing/2014/main" id="{3A88A2FC-7B04-DE82-930F-658AB0B6C579}"/>
              </a:ext>
            </a:extLst>
          </p:cNvPr>
          <p:cNvSpPr>
            <a:spLocks noGrp="1"/>
          </p:cNvSpPr>
          <p:nvPr>
            <p:ph type="sldNum" sz="quarter" idx="12"/>
          </p:nvPr>
        </p:nvSpPr>
        <p:spPr/>
        <p:txBody>
          <a:bodyPr/>
          <a:lstStyle/>
          <a:p>
            <a:fld id="{13718C5C-5057-494A-9B5F-32CDE210C4AA}" type="slidenum">
              <a:rPr lang="en-US" smtClean="0"/>
              <a:t>15</a:t>
            </a:fld>
            <a:endParaRPr lang="en-US"/>
          </a:p>
        </p:txBody>
      </p:sp>
    </p:spTree>
    <p:extLst>
      <p:ext uri="{BB962C8B-B14F-4D97-AF65-F5344CB8AC3E}">
        <p14:creationId xmlns:p14="http://schemas.microsoft.com/office/powerpoint/2010/main" val="23892328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2DCA64-650B-5EAC-0B81-65C8722260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8E54A3-85DE-7C8C-CC3C-FC61370EB76F}"/>
              </a:ext>
            </a:extLst>
          </p:cNvPr>
          <p:cNvSpPr>
            <a:spLocks noGrp="1"/>
          </p:cNvSpPr>
          <p:nvPr>
            <p:ph type="title"/>
          </p:nvPr>
        </p:nvSpPr>
        <p:spPr/>
        <p:txBody>
          <a:bodyPr/>
          <a:lstStyle/>
          <a:p>
            <a:pPr algn="ctr"/>
            <a:r>
              <a:rPr lang="en-US" dirty="0"/>
              <a:t>“Require” Versus “Encourage”</a:t>
            </a:r>
          </a:p>
        </p:txBody>
      </p:sp>
      <p:sp>
        <p:nvSpPr>
          <p:cNvPr id="3" name="Content Placeholder 2">
            <a:extLst>
              <a:ext uri="{FF2B5EF4-FFF2-40B4-BE49-F238E27FC236}">
                <a16:creationId xmlns:a16="http://schemas.microsoft.com/office/drawing/2014/main" id="{0495B63D-4963-4E2D-B680-6C8F75C81BEA}"/>
              </a:ext>
            </a:extLst>
          </p:cNvPr>
          <p:cNvSpPr>
            <a:spLocks noGrp="1"/>
          </p:cNvSpPr>
          <p:nvPr>
            <p:ph idx="1"/>
          </p:nvPr>
        </p:nvSpPr>
        <p:spPr>
          <a:xfrm>
            <a:off x="427384" y="2638044"/>
            <a:ext cx="10926416" cy="3715864"/>
          </a:xfrm>
        </p:spPr>
        <p:txBody>
          <a:bodyPr>
            <a:normAutofit/>
          </a:bodyPr>
          <a:lstStyle/>
          <a:p>
            <a:pPr marL="0" indent="0">
              <a:buNone/>
            </a:pPr>
            <a:endParaRPr lang="en-US" sz="2000" dirty="0"/>
          </a:p>
          <a:p>
            <a:pPr>
              <a:buFont typeface="Wingdings" pitchFamily="2" charset="2"/>
              <a:buChar char="§"/>
            </a:pPr>
            <a:r>
              <a:rPr lang="en-US" sz="2000" dirty="0"/>
              <a:t>President Obama issued an EO stating that it is the policy of the Federal Government to “</a:t>
            </a:r>
            <a:r>
              <a:rPr lang="en-US" sz="2000" b="1" dirty="0"/>
              <a:t>encourage</a:t>
            </a:r>
            <a:r>
              <a:rPr lang="en-US" sz="2000" dirty="0"/>
              <a:t> executive agencies to consider requiring” the use of PLAs in connection with Federal construction projects valued at $25 million or more. </a:t>
            </a:r>
          </a:p>
          <a:p>
            <a:pPr>
              <a:buFont typeface="Wingdings" pitchFamily="2" charset="2"/>
              <a:buChar char="§"/>
            </a:pPr>
            <a:endParaRPr lang="en-US" sz="2000" dirty="0"/>
          </a:p>
          <a:p>
            <a:pPr>
              <a:buFont typeface="Wingdings" pitchFamily="2" charset="2"/>
              <a:buChar char="§"/>
            </a:pPr>
            <a:r>
              <a:rPr lang="en-US" sz="2000" dirty="0">
                <a:solidFill>
                  <a:srgbClr val="222222"/>
                </a:solidFill>
              </a:rPr>
              <a:t>T</a:t>
            </a:r>
            <a:r>
              <a:rPr lang="en-US" sz="2000" b="0" i="0" u="none" strike="noStrike" dirty="0">
                <a:solidFill>
                  <a:srgbClr val="222222"/>
                </a:solidFill>
                <a:effectLst/>
                <a:latin typeface="Arial" panose="020B0604020202020204" pitchFamily="34" charset="0"/>
              </a:rPr>
              <a:t>he Trump administration did not repeal the Obama administration’s pro-PLA policy but did not require PLAs on any federal construction projects.</a:t>
            </a:r>
            <a:endParaRPr lang="en-US" sz="2000" dirty="0"/>
          </a:p>
          <a:p>
            <a:endParaRPr lang="en-US" sz="2000" dirty="0"/>
          </a:p>
          <a:p>
            <a:pPr>
              <a:buFont typeface="Wingdings" pitchFamily="2" charset="2"/>
              <a:buChar char="§"/>
            </a:pPr>
            <a:r>
              <a:rPr lang="en-US" sz="2000" dirty="0"/>
              <a:t>The Obama EO is no longer in effect, as of Jan. 22, 2024.</a:t>
            </a:r>
          </a:p>
          <a:p>
            <a:pPr marL="0" indent="0">
              <a:buNone/>
            </a:pPr>
            <a:endParaRPr lang="en-US" sz="2000"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55776F7C-166E-F83A-37AA-12E2941E4626}"/>
              </a:ext>
            </a:extLst>
          </p:cNvPr>
          <p:cNvPicPr>
            <a:picLocks noChangeAspect="1"/>
          </p:cNvPicPr>
          <p:nvPr/>
        </p:nvPicPr>
        <p:blipFill>
          <a:blip r:embed="rId2"/>
          <a:stretch>
            <a:fillRect/>
          </a:stretch>
        </p:blipFill>
        <p:spPr>
          <a:xfrm>
            <a:off x="8937475" y="504092"/>
            <a:ext cx="2822693" cy="676715"/>
          </a:xfrm>
          <a:prstGeom prst="rect">
            <a:avLst/>
          </a:prstGeom>
        </p:spPr>
      </p:pic>
      <p:sp>
        <p:nvSpPr>
          <p:cNvPr id="5" name="Slide Number Placeholder 4">
            <a:extLst>
              <a:ext uri="{FF2B5EF4-FFF2-40B4-BE49-F238E27FC236}">
                <a16:creationId xmlns:a16="http://schemas.microsoft.com/office/drawing/2014/main" id="{16CADEB2-1800-BD10-B255-1E287514A0BF}"/>
              </a:ext>
            </a:extLst>
          </p:cNvPr>
          <p:cNvSpPr>
            <a:spLocks noGrp="1"/>
          </p:cNvSpPr>
          <p:nvPr>
            <p:ph type="sldNum" sz="quarter" idx="12"/>
          </p:nvPr>
        </p:nvSpPr>
        <p:spPr/>
        <p:txBody>
          <a:bodyPr/>
          <a:lstStyle/>
          <a:p>
            <a:fld id="{13718C5C-5057-494A-9B5F-32CDE210C4AA}" type="slidenum">
              <a:rPr lang="en-US" smtClean="0"/>
              <a:t>16</a:t>
            </a:fld>
            <a:endParaRPr lang="en-US"/>
          </a:p>
        </p:txBody>
      </p:sp>
    </p:spTree>
    <p:extLst>
      <p:ext uri="{BB962C8B-B14F-4D97-AF65-F5344CB8AC3E}">
        <p14:creationId xmlns:p14="http://schemas.microsoft.com/office/powerpoint/2010/main" val="12861940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6A00BA-E033-9D5E-CAF2-243F9525DD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E2BC7F-06C4-20D9-3A1C-DC5A60BB5FC0}"/>
              </a:ext>
            </a:extLst>
          </p:cNvPr>
          <p:cNvSpPr>
            <a:spLocks noGrp="1"/>
          </p:cNvSpPr>
          <p:nvPr>
            <p:ph type="title"/>
          </p:nvPr>
        </p:nvSpPr>
        <p:spPr/>
        <p:txBody>
          <a:bodyPr/>
          <a:lstStyle/>
          <a:p>
            <a:pPr algn="ctr"/>
            <a:r>
              <a:rPr lang="en-US" dirty="0"/>
              <a:t>Encouragement was Ineffective</a:t>
            </a:r>
          </a:p>
        </p:txBody>
      </p:sp>
      <p:sp>
        <p:nvSpPr>
          <p:cNvPr id="3" name="Content Placeholder 2">
            <a:extLst>
              <a:ext uri="{FF2B5EF4-FFF2-40B4-BE49-F238E27FC236}">
                <a16:creationId xmlns:a16="http://schemas.microsoft.com/office/drawing/2014/main" id="{9362F7B7-49D1-CA95-B8B1-24C25FD7633F}"/>
              </a:ext>
            </a:extLst>
          </p:cNvPr>
          <p:cNvSpPr>
            <a:spLocks noGrp="1"/>
          </p:cNvSpPr>
          <p:nvPr>
            <p:ph idx="1"/>
          </p:nvPr>
        </p:nvSpPr>
        <p:spPr>
          <a:xfrm>
            <a:off x="954156" y="2638044"/>
            <a:ext cx="10018643" cy="3715864"/>
          </a:xfrm>
        </p:spPr>
        <p:txBody>
          <a:bodyPr>
            <a:normAutofit/>
          </a:bodyPr>
          <a:lstStyle/>
          <a:p>
            <a:pPr marL="0" indent="0">
              <a:buNone/>
            </a:pPr>
            <a:endParaRPr lang="en-US" sz="2000" dirty="0">
              <a:solidFill>
                <a:srgbClr val="000000"/>
              </a:solidFill>
              <a:latin typeface="-webkit-standard"/>
            </a:endParaRPr>
          </a:p>
          <a:p>
            <a:pPr>
              <a:buFont typeface="Wingdings" pitchFamily="2" charset="2"/>
              <a:buChar char="§"/>
            </a:pPr>
            <a:r>
              <a:rPr lang="en-US" sz="2600" b="0" i="0" u="none" strike="noStrike" dirty="0">
                <a:solidFill>
                  <a:srgbClr val="000000"/>
                </a:solidFill>
                <a:effectLst/>
                <a:latin typeface="Calibri" panose="020F0502020204030204" pitchFamily="34" charset="0"/>
                <a:cs typeface="Calibri" panose="020F0502020204030204" pitchFamily="34" charset="0"/>
              </a:rPr>
              <a:t>During the Obama administration, encouragement was ineffective.</a:t>
            </a:r>
          </a:p>
          <a:p>
            <a:pPr>
              <a:buFont typeface="Wingdings" pitchFamily="2" charset="2"/>
              <a:buChar char="§"/>
            </a:pPr>
            <a:endParaRPr lang="en-US" sz="2600" b="0" i="0" u="none" strike="noStrike" dirty="0">
              <a:solidFill>
                <a:srgbClr val="000000"/>
              </a:solidFill>
              <a:effectLst/>
              <a:latin typeface="Calibri" panose="020F0502020204030204" pitchFamily="34" charset="0"/>
              <a:cs typeface="Calibri" panose="020F0502020204030204" pitchFamily="34" charset="0"/>
            </a:endParaRPr>
          </a:p>
          <a:p>
            <a:pPr>
              <a:buFont typeface="Wingdings" pitchFamily="2" charset="2"/>
              <a:buChar char="§"/>
            </a:pPr>
            <a:r>
              <a:rPr lang="en-US" sz="2600" dirty="0">
                <a:latin typeface="Calibri" panose="020F0502020204030204" pitchFamily="34" charset="0"/>
                <a:cs typeface="Calibri" panose="020F0502020204030204" pitchFamily="34" charset="0"/>
              </a:rPr>
              <a:t>From 2009 to 2021, there were about 2,000 eligible contracts. PLA requirements were used only 12 times </a:t>
            </a:r>
            <a:r>
              <a:rPr lang="en-US" sz="2600" dirty="0">
                <a:effectLst/>
                <a:latin typeface="Calibri" panose="020F0502020204030204" pitchFamily="34" charset="0"/>
                <a:ea typeface="Calibri" panose="020F0502020204030204" pitchFamily="34" charset="0"/>
                <a:cs typeface="Calibri" panose="020F0502020204030204" pitchFamily="34" charset="0"/>
              </a:rPr>
              <a:t>or on </a:t>
            </a:r>
            <a:r>
              <a:rPr lang="en-US" sz="26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0.6% </a:t>
            </a:r>
            <a:r>
              <a:rPr lang="en-US" sz="2600" dirty="0">
                <a:effectLst/>
                <a:latin typeface="Calibri" panose="020F0502020204030204" pitchFamily="34" charset="0"/>
                <a:ea typeface="Calibri" panose="020F0502020204030204" pitchFamily="34" charset="0"/>
                <a:cs typeface="Calibri" panose="020F0502020204030204" pitchFamily="34" charset="0"/>
              </a:rPr>
              <a:t>of eligible projects. </a:t>
            </a:r>
            <a:endParaRPr lang="en-US" sz="2600" b="0" i="0" u="none" strike="noStrike" dirty="0">
              <a:solidFill>
                <a:srgbClr val="000000"/>
              </a:solidFill>
              <a:effectLst/>
              <a:latin typeface="Calibri" panose="020F0502020204030204" pitchFamily="34" charset="0"/>
              <a:cs typeface="Calibri" panose="020F0502020204030204" pitchFamily="34" charset="0"/>
            </a:endParaRPr>
          </a:p>
          <a:p>
            <a:pPr marL="0" indent="0">
              <a:buNone/>
            </a:pPr>
            <a:endParaRPr lang="en-US" sz="4200" b="0" i="0" u="none" strike="noStrike" dirty="0">
              <a:solidFill>
                <a:srgbClr val="000000"/>
              </a:solidFill>
              <a:effectLst/>
              <a:latin typeface="Calibri" panose="020F0502020204030204" pitchFamily="34" charset="0"/>
              <a:cs typeface="Calibri" panose="020F0502020204030204" pitchFamily="34" charset="0"/>
            </a:endParaRPr>
          </a:p>
          <a:p>
            <a:pPr marL="0" indent="0">
              <a:buNone/>
            </a:pPr>
            <a:r>
              <a:rPr lang="en-US" sz="2000" dirty="0">
                <a:latin typeface="Calibri" panose="020F0502020204030204" pitchFamily="34" charset="0"/>
                <a:cs typeface="Calibri" panose="020F0502020204030204" pitchFamily="34" charset="0"/>
              </a:rPr>
              <a:t>  </a:t>
            </a:r>
          </a:p>
        </p:txBody>
      </p:sp>
      <p:pic>
        <p:nvPicPr>
          <p:cNvPr id="4" name="Picture 3">
            <a:extLst>
              <a:ext uri="{FF2B5EF4-FFF2-40B4-BE49-F238E27FC236}">
                <a16:creationId xmlns:a16="http://schemas.microsoft.com/office/drawing/2014/main" id="{3EC6F4D5-1310-8793-BFAF-381FCBC73C92}"/>
              </a:ext>
            </a:extLst>
          </p:cNvPr>
          <p:cNvPicPr>
            <a:picLocks noChangeAspect="1"/>
          </p:cNvPicPr>
          <p:nvPr/>
        </p:nvPicPr>
        <p:blipFill>
          <a:blip r:embed="rId2"/>
          <a:stretch>
            <a:fillRect/>
          </a:stretch>
        </p:blipFill>
        <p:spPr>
          <a:xfrm>
            <a:off x="8937475" y="504092"/>
            <a:ext cx="2822693" cy="676715"/>
          </a:xfrm>
          <a:prstGeom prst="rect">
            <a:avLst/>
          </a:prstGeom>
        </p:spPr>
      </p:pic>
      <p:sp>
        <p:nvSpPr>
          <p:cNvPr id="5" name="Slide Number Placeholder 4">
            <a:extLst>
              <a:ext uri="{FF2B5EF4-FFF2-40B4-BE49-F238E27FC236}">
                <a16:creationId xmlns:a16="http://schemas.microsoft.com/office/drawing/2014/main" id="{BE99B5B5-4932-BF59-7B69-03B5277F88E8}"/>
              </a:ext>
            </a:extLst>
          </p:cNvPr>
          <p:cNvSpPr>
            <a:spLocks noGrp="1"/>
          </p:cNvSpPr>
          <p:nvPr>
            <p:ph type="sldNum" sz="quarter" idx="12"/>
          </p:nvPr>
        </p:nvSpPr>
        <p:spPr/>
        <p:txBody>
          <a:bodyPr/>
          <a:lstStyle/>
          <a:p>
            <a:fld id="{13718C5C-5057-494A-9B5F-32CDE210C4AA}" type="slidenum">
              <a:rPr lang="en-US" smtClean="0"/>
              <a:t>17</a:t>
            </a:fld>
            <a:endParaRPr lang="en-US"/>
          </a:p>
        </p:txBody>
      </p:sp>
    </p:spTree>
    <p:extLst>
      <p:ext uri="{BB962C8B-B14F-4D97-AF65-F5344CB8AC3E}">
        <p14:creationId xmlns:p14="http://schemas.microsoft.com/office/powerpoint/2010/main" val="20531369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2A60F5-3856-1E4C-0FF3-2410146AD9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E97356-A555-814B-37F8-21B263F2D570}"/>
              </a:ext>
            </a:extLst>
          </p:cNvPr>
          <p:cNvSpPr>
            <a:spLocks noGrp="1"/>
          </p:cNvSpPr>
          <p:nvPr>
            <p:ph type="title"/>
          </p:nvPr>
        </p:nvSpPr>
        <p:spPr/>
        <p:txBody>
          <a:bodyPr/>
          <a:lstStyle/>
          <a:p>
            <a:pPr algn="ctr"/>
            <a:r>
              <a:rPr lang="en-US" dirty="0"/>
              <a:t>Duties of Contracting Agencies under New Regulations </a:t>
            </a:r>
          </a:p>
        </p:txBody>
      </p:sp>
      <p:sp>
        <p:nvSpPr>
          <p:cNvPr id="3" name="Content Placeholder 2">
            <a:extLst>
              <a:ext uri="{FF2B5EF4-FFF2-40B4-BE49-F238E27FC236}">
                <a16:creationId xmlns:a16="http://schemas.microsoft.com/office/drawing/2014/main" id="{BFC02F98-2B0D-4DA7-1D02-70D249067E46}"/>
              </a:ext>
            </a:extLst>
          </p:cNvPr>
          <p:cNvSpPr>
            <a:spLocks noGrp="1"/>
          </p:cNvSpPr>
          <p:nvPr>
            <p:ph idx="1"/>
          </p:nvPr>
        </p:nvSpPr>
        <p:spPr>
          <a:xfrm>
            <a:off x="497840" y="2638044"/>
            <a:ext cx="10971917" cy="3715864"/>
          </a:xfrm>
        </p:spPr>
        <p:txBody>
          <a:bodyPr>
            <a:normAutofit lnSpcReduction="10000"/>
          </a:bodyPr>
          <a:lstStyle/>
          <a:p>
            <a:pPr marL="0" indent="0">
              <a:buNone/>
            </a:pPr>
            <a:endParaRPr lang="en-US" sz="2000" dirty="0">
              <a:effectLst/>
              <a:latin typeface="Calibri" panose="020F0502020204030204" pitchFamily="34" charset="0"/>
              <a:cs typeface="Calibri" panose="020F0502020204030204" pitchFamily="34" charset="0"/>
            </a:endParaRPr>
          </a:p>
          <a:p>
            <a:pPr>
              <a:buFont typeface="Wingdings" pitchFamily="2" charset="2"/>
              <a:buChar char="§"/>
            </a:pPr>
            <a:r>
              <a:rPr lang="en-US" sz="2400" b="0" i="0" u="none" strike="noStrike" dirty="0">
                <a:solidFill>
                  <a:srgbClr val="222222"/>
                </a:solidFill>
                <a:effectLst/>
                <a:latin typeface="Calibri" panose="020F0502020204030204" pitchFamily="34" charset="0"/>
                <a:cs typeface="Calibri" panose="020F0502020204030204" pitchFamily="34" charset="0"/>
              </a:rPr>
              <a:t>Under the new Federal Acquisition Regulations (FAR), </a:t>
            </a:r>
            <a:r>
              <a:rPr lang="en-US" sz="2400" dirty="0">
                <a:solidFill>
                  <a:srgbClr val="222222"/>
                </a:solidFill>
                <a:latin typeface="Calibri" panose="020F0502020204030204" pitchFamily="34" charset="0"/>
                <a:cs typeface="Calibri" panose="020F0502020204030204" pitchFamily="34" charset="0"/>
              </a:rPr>
              <a:t>c</a:t>
            </a:r>
            <a:r>
              <a:rPr lang="en-US" sz="2400" b="0" i="0" u="none" strike="noStrike" dirty="0">
                <a:solidFill>
                  <a:srgbClr val="222222"/>
                </a:solidFill>
                <a:effectLst/>
                <a:latin typeface="Calibri" panose="020F0502020204030204" pitchFamily="34" charset="0"/>
                <a:cs typeface="Calibri" panose="020F0502020204030204" pitchFamily="34" charset="0"/>
              </a:rPr>
              <a:t>ontracting agencies are required to:  </a:t>
            </a:r>
          </a:p>
          <a:p>
            <a:pPr marL="0" indent="0">
              <a:buNone/>
            </a:pPr>
            <a:endParaRPr lang="en-US" sz="2400" b="0" i="0" u="none" strike="noStrike" dirty="0">
              <a:solidFill>
                <a:srgbClr val="222222"/>
              </a:solidFill>
              <a:effectLst/>
              <a:latin typeface="Calibri" panose="020F0502020204030204" pitchFamily="34" charset="0"/>
              <a:cs typeface="Calibri" panose="020F0502020204030204" pitchFamily="34" charset="0"/>
            </a:endParaRPr>
          </a:p>
          <a:p>
            <a:pPr lvl="1">
              <a:buFont typeface="Wingdings" pitchFamily="2" charset="2"/>
              <a:buChar char="§"/>
            </a:pPr>
            <a:r>
              <a:rPr lang="en-US" sz="2200" dirty="0">
                <a:solidFill>
                  <a:srgbClr val="222222"/>
                </a:solidFill>
                <a:latin typeface="Calibri" panose="020F0502020204030204" pitchFamily="34" charset="0"/>
                <a:cs typeface="Calibri" panose="020F0502020204030204" pitchFamily="34" charset="0"/>
              </a:rPr>
              <a:t>C</a:t>
            </a:r>
            <a:r>
              <a:rPr lang="en-US" sz="2200" b="0" i="0" u="none" strike="noStrike" dirty="0">
                <a:solidFill>
                  <a:srgbClr val="222222"/>
                </a:solidFill>
                <a:effectLst/>
                <a:latin typeface="Calibri" panose="020F0502020204030204" pitchFamily="34" charset="0"/>
                <a:cs typeface="Calibri" panose="020F0502020204030204" pitchFamily="34" charset="0"/>
              </a:rPr>
              <a:t>onduct and document “market research” for all large-scale construction projects and require PLAs </a:t>
            </a:r>
            <a:r>
              <a:rPr lang="en-US" sz="2200" b="1" i="0" u="none" strike="noStrike" dirty="0">
                <a:solidFill>
                  <a:srgbClr val="222222"/>
                </a:solidFill>
                <a:effectLst/>
                <a:latin typeface="Calibri" panose="020F0502020204030204" pitchFamily="34" charset="0"/>
                <a:cs typeface="Calibri" panose="020F0502020204030204" pitchFamily="34" charset="0"/>
              </a:rPr>
              <a:t>unless an exception applies</a:t>
            </a:r>
            <a:r>
              <a:rPr lang="en-US" sz="2200" b="0" i="0" u="none" strike="noStrike" dirty="0">
                <a:solidFill>
                  <a:srgbClr val="222222"/>
                </a:solidFill>
                <a:effectLst/>
                <a:latin typeface="Calibri" panose="020F0502020204030204" pitchFamily="34" charset="0"/>
                <a:cs typeface="Calibri" panose="020F0502020204030204" pitchFamily="34" charset="0"/>
              </a:rPr>
              <a:t>, </a:t>
            </a:r>
          </a:p>
          <a:p>
            <a:pPr marL="457200" lvl="1" indent="0">
              <a:buNone/>
            </a:pPr>
            <a:endParaRPr lang="en-US" sz="2200" b="0" i="0" u="none" strike="noStrike" dirty="0">
              <a:solidFill>
                <a:srgbClr val="222222"/>
              </a:solidFill>
              <a:effectLst/>
              <a:latin typeface="Calibri" panose="020F0502020204030204" pitchFamily="34" charset="0"/>
              <a:cs typeface="Calibri" panose="020F0502020204030204" pitchFamily="34" charset="0"/>
            </a:endParaRPr>
          </a:p>
          <a:p>
            <a:pPr lvl="1">
              <a:buFont typeface="Wingdings" pitchFamily="2" charset="2"/>
              <a:buChar char="§"/>
            </a:pPr>
            <a:r>
              <a:rPr lang="en-US" sz="2200" dirty="0">
                <a:solidFill>
                  <a:srgbClr val="222222"/>
                </a:solidFill>
                <a:latin typeface="Calibri" panose="020F0502020204030204" pitchFamily="34" charset="0"/>
                <a:cs typeface="Calibri" panose="020F0502020204030204" pitchFamily="34" charset="0"/>
              </a:rPr>
              <a:t>E</a:t>
            </a:r>
            <a:r>
              <a:rPr lang="en-US" sz="2200" b="0" i="0" u="none" strike="noStrike" dirty="0">
                <a:solidFill>
                  <a:srgbClr val="222222"/>
                </a:solidFill>
                <a:effectLst/>
                <a:latin typeface="Calibri" panose="020F0502020204030204" pitchFamily="34" charset="0"/>
                <a:cs typeface="Calibri" panose="020F0502020204030204" pitchFamily="34" charset="0"/>
              </a:rPr>
              <a:t>nsure that any exception is approved by the senior procurement executive</a:t>
            </a:r>
            <a:br>
              <a:rPr lang="en-US" sz="2200" dirty="0">
                <a:latin typeface="Calibri" panose="020F0502020204030204" pitchFamily="34" charset="0"/>
                <a:cs typeface="Calibri" panose="020F0502020204030204" pitchFamily="34" charset="0"/>
              </a:rPr>
            </a:br>
            <a:r>
              <a:rPr lang="en-US" sz="2200" b="0" i="0" u="none" strike="noStrike" dirty="0">
                <a:solidFill>
                  <a:srgbClr val="222222"/>
                </a:solidFill>
                <a:effectLst/>
                <a:latin typeface="Calibri" panose="020F0502020204030204" pitchFamily="34" charset="0"/>
                <a:cs typeface="Calibri" panose="020F0502020204030204" pitchFamily="34" charset="0"/>
              </a:rPr>
              <a:t>(SPE), and </a:t>
            </a:r>
          </a:p>
          <a:p>
            <a:pPr marL="457200" lvl="1" indent="0">
              <a:buNone/>
            </a:pPr>
            <a:endParaRPr lang="en-US" sz="2200" b="0" i="0" u="none" strike="noStrike" dirty="0">
              <a:solidFill>
                <a:srgbClr val="222222"/>
              </a:solidFill>
              <a:effectLst/>
              <a:latin typeface="Calibri" panose="020F0502020204030204" pitchFamily="34" charset="0"/>
              <a:cs typeface="Calibri" panose="020F0502020204030204" pitchFamily="34" charset="0"/>
            </a:endParaRPr>
          </a:p>
          <a:p>
            <a:pPr lvl="1">
              <a:buFont typeface="Wingdings" pitchFamily="2" charset="2"/>
              <a:buChar char="§"/>
            </a:pPr>
            <a:r>
              <a:rPr lang="en-US" sz="2200" dirty="0">
                <a:solidFill>
                  <a:srgbClr val="222222"/>
                </a:solidFill>
                <a:latin typeface="Calibri" panose="020F0502020204030204" pitchFamily="34" charset="0"/>
                <a:cs typeface="Calibri" panose="020F0502020204030204" pitchFamily="34" charset="0"/>
              </a:rPr>
              <a:t>R</a:t>
            </a:r>
            <a:r>
              <a:rPr lang="en-US" sz="2200" b="0" i="0" u="none" strike="noStrike" dirty="0">
                <a:solidFill>
                  <a:srgbClr val="222222"/>
                </a:solidFill>
                <a:effectLst/>
                <a:latin typeface="Calibri" panose="020F0502020204030204" pitchFamily="34" charset="0"/>
                <a:cs typeface="Calibri" panose="020F0502020204030204" pitchFamily="34" charset="0"/>
              </a:rPr>
              <a:t>eport PLA activity and exceptions with a supporting explanation of exceptions to OMB. </a:t>
            </a:r>
            <a:endParaRPr lang="en-US" sz="2200" dirty="0">
              <a:solidFill>
                <a:srgbClr val="000000"/>
              </a:solidFill>
              <a:effectLst/>
              <a:latin typeface="Calibri" panose="020F0502020204030204" pitchFamily="34" charset="0"/>
              <a:cs typeface="Calibri" panose="020F0502020204030204" pitchFamily="34" charset="0"/>
            </a:endParaRPr>
          </a:p>
          <a:p>
            <a:pPr>
              <a:buFont typeface="Wingdings" pitchFamily="2" charset="2"/>
              <a:buChar char="§"/>
            </a:pPr>
            <a:endParaRPr lang="en-US" sz="2400" b="1" i="0" u="none" strike="noStrike" dirty="0">
              <a:solidFill>
                <a:srgbClr val="454540"/>
              </a:solidFill>
              <a:effectLst/>
              <a:latin typeface="Source Sans Pro Web"/>
            </a:endParaRPr>
          </a:p>
          <a:p>
            <a:pPr>
              <a:buFont typeface="Wingdings" pitchFamily="2" charset="2"/>
              <a:buChar char="§"/>
            </a:pPr>
            <a:endParaRPr lang="en-US" sz="2400" b="1" i="0" u="none" strike="noStrike" dirty="0">
              <a:solidFill>
                <a:srgbClr val="454540"/>
              </a:solidFill>
              <a:effectLst/>
              <a:latin typeface="Source Sans Pro Web"/>
            </a:endParaRPr>
          </a:p>
          <a:p>
            <a:endParaRPr lang="en-US" sz="2400" dirty="0">
              <a:solidFill>
                <a:srgbClr val="000000"/>
              </a:solidFill>
              <a:effectLst/>
              <a:latin typeface="Times New Roman" panose="02020603050405020304" pitchFamily="18" charset="0"/>
            </a:endParaRPr>
          </a:p>
          <a:p>
            <a:pPr>
              <a:buFont typeface="Wingdings" pitchFamily="2" charset="2"/>
              <a:buChar char="§"/>
            </a:pPr>
            <a:endParaRPr lang="en-US" sz="2400" dirty="0">
              <a:latin typeface="Calibri" panose="020F0502020204030204" pitchFamily="34" charset="0"/>
              <a:cs typeface="Calibri" panose="020F0502020204030204" pitchFamily="34" charset="0"/>
            </a:endParaRPr>
          </a:p>
          <a:p>
            <a:pPr>
              <a:buFont typeface="Wingdings" pitchFamily="2" charset="2"/>
              <a:buChar char="§"/>
            </a:pPr>
            <a:endParaRPr lang="en-US" sz="2400" dirty="0">
              <a:effectLst/>
              <a:latin typeface="Calibri" panose="020F0502020204030204" pitchFamily="34" charset="0"/>
              <a:cs typeface="Calibri" panose="020F0502020204030204" pitchFamily="34" charset="0"/>
            </a:endParaRPr>
          </a:p>
          <a:p>
            <a:pPr>
              <a:buFont typeface="Wingdings" pitchFamily="2" charset="2"/>
              <a:buChar char="§"/>
            </a:pPr>
            <a:endParaRPr lang="en-US" sz="2400" dirty="0">
              <a:effectLst/>
              <a:latin typeface="Calibri" panose="020F0502020204030204" pitchFamily="34" charset="0"/>
              <a:cs typeface="Calibri" panose="020F0502020204030204" pitchFamily="34" charset="0"/>
            </a:endParaRPr>
          </a:p>
          <a:p>
            <a:pPr>
              <a:buFont typeface="Wingdings" pitchFamily="2" charset="2"/>
              <a:buChar char="§"/>
            </a:pPr>
            <a:endParaRPr lang="en-US" sz="2000" dirty="0">
              <a:effectLst/>
              <a:latin typeface="Calibri" panose="020F0502020204030204" pitchFamily="34" charset="0"/>
              <a:cs typeface="Calibri" panose="020F0502020204030204" pitchFamily="34" charset="0"/>
            </a:endParaRPr>
          </a:p>
          <a:p>
            <a:pPr>
              <a:buFont typeface="Wingdings" pitchFamily="2" charset="2"/>
              <a:buChar char="§"/>
            </a:pPr>
            <a:endParaRPr lang="en-US" sz="2000"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52E87E15-AC14-77FD-AD86-6EF9926F289B}"/>
              </a:ext>
            </a:extLst>
          </p:cNvPr>
          <p:cNvPicPr>
            <a:picLocks noChangeAspect="1"/>
          </p:cNvPicPr>
          <p:nvPr/>
        </p:nvPicPr>
        <p:blipFill>
          <a:blip r:embed="rId2"/>
          <a:stretch>
            <a:fillRect/>
          </a:stretch>
        </p:blipFill>
        <p:spPr>
          <a:xfrm>
            <a:off x="8937475" y="504092"/>
            <a:ext cx="2822693" cy="676715"/>
          </a:xfrm>
          <a:prstGeom prst="rect">
            <a:avLst/>
          </a:prstGeom>
        </p:spPr>
      </p:pic>
      <p:sp>
        <p:nvSpPr>
          <p:cNvPr id="5" name="Slide Number Placeholder 4">
            <a:extLst>
              <a:ext uri="{FF2B5EF4-FFF2-40B4-BE49-F238E27FC236}">
                <a16:creationId xmlns:a16="http://schemas.microsoft.com/office/drawing/2014/main" id="{EB8AC065-0B78-0D48-222E-A3DABF0F4AA1}"/>
              </a:ext>
            </a:extLst>
          </p:cNvPr>
          <p:cNvSpPr>
            <a:spLocks noGrp="1"/>
          </p:cNvSpPr>
          <p:nvPr>
            <p:ph type="sldNum" sz="quarter" idx="12"/>
          </p:nvPr>
        </p:nvSpPr>
        <p:spPr/>
        <p:txBody>
          <a:bodyPr/>
          <a:lstStyle/>
          <a:p>
            <a:fld id="{13718C5C-5057-494A-9B5F-32CDE210C4AA}" type="slidenum">
              <a:rPr lang="en-US" smtClean="0"/>
              <a:t>18</a:t>
            </a:fld>
            <a:endParaRPr lang="en-US"/>
          </a:p>
        </p:txBody>
      </p:sp>
    </p:spTree>
    <p:extLst>
      <p:ext uri="{BB962C8B-B14F-4D97-AF65-F5344CB8AC3E}">
        <p14:creationId xmlns:p14="http://schemas.microsoft.com/office/powerpoint/2010/main" val="15910960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a:extLst>
            <a:ext uri="{FF2B5EF4-FFF2-40B4-BE49-F238E27FC236}">
              <a16:creationId xmlns:a16="http://schemas.microsoft.com/office/drawing/2014/main" id="{FCC29162-B3E5-B5E0-50D0-9AB10A04EC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DE11BD-BC9B-B7A9-2972-11337D1FCF20}"/>
              </a:ext>
            </a:extLst>
          </p:cNvPr>
          <p:cNvSpPr>
            <a:spLocks noGrp="1"/>
          </p:cNvSpPr>
          <p:nvPr>
            <p:ph type="title"/>
          </p:nvPr>
        </p:nvSpPr>
        <p:spPr/>
        <p:txBody>
          <a:bodyPr/>
          <a:lstStyle/>
          <a:p>
            <a:pPr algn="ctr"/>
            <a:r>
              <a:rPr lang="en-US" dirty="0"/>
              <a:t>The Biden EO’s Exceptions from the PLA Requirement</a:t>
            </a:r>
          </a:p>
        </p:txBody>
      </p:sp>
      <p:sp>
        <p:nvSpPr>
          <p:cNvPr id="3" name="Content Placeholder 2">
            <a:extLst>
              <a:ext uri="{FF2B5EF4-FFF2-40B4-BE49-F238E27FC236}">
                <a16:creationId xmlns:a16="http://schemas.microsoft.com/office/drawing/2014/main" id="{5EBABB6F-0DA3-B468-7DD0-A6D5DFE77482}"/>
              </a:ext>
            </a:extLst>
          </p:cNvPr>
          <p:cNvSpPr>
            <a:spLocks noGrp="1"/>
          </p:cNvSpPr>
          <p:nvPr>
            <p:ph idx="1"/>
          </p:nvPr>
        </p:nvSpPr>
        <p:spPr>
          <a:xfrm>
            <a:off x="636104" y="2638044"/>
            <a:ext cx="10426148" cy="4100686"/>
          </a:xfrm>
        </p:spPr>
        <p:txBody>
          <a:bodyPr>
            <a:noAutofit/>
          </a:bodyPr>
          <a:lstStyle/>
          <a:p>
            <a:pPr>
              <a:buFont typeface="Wingdings" pitchFamily="2" charset="2"/>
              <a:buChar char="§"/>
            </a:pPr>
            <a:r>
              <a:rPr lang="en-US" sz="2000" b="0" i="0" u="none" strike="noStrike" dirty="0">
                <a:solidFill>
                  <a:srgbClr val="0A2458"/>
                </a:solidFill>
                <a:effectLst/>
                <a:latin typeface="Calibri" panose="020F0502020204030204" pitchFamily="34" charset="0"/>
                <a:cs typeface="Calibri" panose="020F0502020204030204" pitchFamily="34" charset="0"/>
              </a:rPr>
              <a:t>The EO </a:t>
            </a:r>
            <a:r>
              <a:rPr lang="en-US" sz="2000" dirty="0">
                <a:solidFill>
                  <a:srgbClr val="0A2458"/>
                </a:solidFill>
                <a:latin typeface="Calibri" panose="020F0502020204030204" pitchFamily="34" charset="0"/>
                <a:cs typeface="Calibri" panose="020F0502020204030204" pitchFamily="34" charset="0"/>
              </a:rPr>
              <a:t>includes exceptions under three circumstances: </a:t>
            </a:r>
            <a:endParaRPr lang="en-US" sz="2000" b="0" i="0" u="none" strike="noStrike" dirty="0">
              <a:solidFill>
                <a:srgbClr val="0A2458"/>
              </a:solidFill>
              <a:effectLst/>
              <a:latin typeface="Calibri" panose="020F0502020204030204" pitchFamily="34" charset="0"/>
              <a:cs typeface="Calibri" panose="020F0502020204030204" pitchFamily="34" charset="0"/>
            </a:endParaRPr>
          </a:p>
          <a:p>
            <a:pPr>
              <a:buFont typeface="Wingdings" pitchFamily="2" charset="2"/>
              <a:buChar char="§"/>
            </a:pPr>
            <a:endParaRPr lang="en-US" sz="2000" b="0" i="0" u="none" strike="noStrike" dirty="0">
              <a:solidFill>
                <a:srgbClr val="222222"/>
              </a:solidFill>
              <a:effectLst/>
              <a:latin typeface="Calibri" panose="020F0502020204030204" pitchFamily="34" charset="0"/>
              <a:cs typeface="Calibri" panose="020F0502020204030204" pitchFamily="34" charset="0"/>
            </a:endParaRPr>
          </a:p>
          <a:p>
            <a:pPr lvl="1">
              <a:buFont typeface="Wingdings" pitchFamily="2" charset="2"/>
              <a:buChar char="§"/>
            </a:pPr>
            <a:r>
              <a:rPr lang="en-US" sz="2000" dirty="0">
                <a:solidFill>
                  <a:srgbClr val="222222"/>
                </a:solidFill>
                <a:latin typeface="Calibri" panose="020F0502020204030204" pitchFamily="34" charset="0"/>
                <a:cs typeface="Calibri" panose="020F0502020204030204" pitchFamily="34" charset="0"/>
              </a:rPr>
              <a:t>R</a:t>
            </a:r>
            <a:r>
              <a:rPr lang="en-US" sz="2000" b="0" i="0" u="none" strike="noStrike" dirty="0">
                <a:solidFill>
                  <a:srgbClr val="222222"/>
                </a:solidFill>
                <a:effectLst/>
                <a:latin typeface="Calibri" panose="020F0502020204030204" pitchFamily="34" charset="0"/>
                <a:cs typeface="Calibri" panose="020F0502020204030204" pitchFamily="34" charset="0"/>
              </a:rPr>
              <a:t>equiring a PLA would not advance the Federal Government’s interests in achieving</a:t>
            </a:r>
            <a:br>
              <a:rPr lang="en-US" sz="2000" dirty="0">
                <a:latin typeface="Calibri" panose="020F0502020204030204" pitchFamily="34" charset="0"/>
                <a:cs typeface="Calibri" panose="020F0502020204030204" pitchFamily="34" charset="0"/>
              </a:rPr>
            </a:br>
            <a:r>
              <a:rPr lang="en-US" sz="2000" b="0" i="0" u="none" strike="noStrike" dirty="0">
                <a:solidFill>
                  <a:srgbClr val="222222"/>
                </a:solidFill>
                <a:effectLst/>
                <a:latin typeface="Calibri" panose="020F0502020204030204" pitchFamily="34" charset="0"/>
                <a:cs typeface="Calibri" panose="020F0502020204030204" pitchFamily="34" charset="0"/>
              </a:rPr>
              <a:t>economy and efficiency in federal procurement,</a:t>
            </a:r>
          </a:p>
          <a:p>
            <a:pPr marL="0" indent="0">
              <a:buNone/>
            </a:pPr>
            <a:endParaRPr lang="en-US" sz="2000" b="0" i="0" u="none" strike="noStrike" dirty="0">
              <a:solidFill>
                <a:srgbClr val="222222"/>
              </a:solidFill>
              <a:effectLst/>
              <a:latin typeface="Calibri" panose="020F0502020204030204" pitchFamily="34" charset="0"/>
              <a:cs typeface="Calibri" panose="020F0502020204030204" pitchFamily="34" charset="0"/>
            </a:endParaRPr>
          </a:p>
          <a:p>
            <a:pPr lvl="1">
              <a:buFont typeface="Wingdings" pitchFamily="2" charset="2"/>
              <a:buChar char="§"/>
            </a:pPr>
            <a:r>
              <a:rPr lang="en-US" sz="2000" dirty="0">
                <a:solidFill>
                  <a:srgbClr val="222222"/>
                </a:solidFill>
                <a:latin typeface="Calibri" panose="020F0502020204030204" pitchFamily="34" charset="0"/>
                <a:cs typeface="Calibri" panose="020F0502020204030204" pitchFamily="34" charset="0"/>
              </a:rPr>
              <a:t>B</a:t>
            </a:r>
            <a:r>
              <a:rPr lang="en-US" sz="2000" b="0" i="0" u="none" strike="noStrike" dirty="0">
                <a:solidFill>
                  <a:srgbClr val="222222"/>
                </a:solidFill>
                <a:effectLst/>
                <a:latin typeface="Calibri" panose="020F0502020204030204" pitchFamily="34" charset="0"/>
                <a:cs typeface="Calibri" panose="020F0502020204030204" pitchFamily="34" charset="0"/>
              </a:rPr>
              <a:t>ased on an “inclusive” market analysis, requiring a PLA on the project would substantially reduce the number of potential bidders so as to frustrate full and open competition; or </a:t>
            </a:r>
            <a:endParaRPr lang="en-US" sz="2000" dirty="0">
              <a:solidFill>
                <a:srgbClr val="222222"/>
              </a:solidFill>
              <a:latin typeface="Calibri" panose="020F0502020204030204" pitchFamily="34" charset="0"/>
              <a:cs typeface="Calibri" panose="020F0502020204030204" pitchFamily="34" charset="0"/>
            </a:endParaRPr>
          </a:p>
          <a:p>
            <a:pPr marL="0" indent="0">
              <a:buNone/>
            </a:pPr>
            <a:endParaRPr lang="en-US" sz="2000" b="0" i="0" u="none" strike="noStrike" dirty="0">
              <a:solidFill>
                <a:srgbClr val="222222"/>
              </a:solidFill>
              <a:effectLst/>
              <a:latin typeface="Calibri" panose="020F0502020204030204" pitchFamily="34" charset="0"/>
              <a:cs typeface="Calibri" panose="020F0502020204030204" pitchFamily="34" charset="0"/>
            </a:endParaRPr>
          </a:p>
          <a:p>
            <a:pPr lvl="1">
              <a:buFont typeface="Wingdings" pitchFamily="2" charset="2"/>
              <a:buChar char="§"/>
            </a:pPr>
            <a:r>
              <a:rPr lang="en-US" sz="2000" dirty="0">
                <a:solidFill>
                  <a:srgbClr val="222222"/>
                </a:solidFill>
                <a:latin typeface="Calibri" panose="020F0502020204030204" pitchFamily="34" charset="0"/>
                <a:cs typeface="Calibri" panose="020F0502020204030204" pitchFamily="34" charset="0"/>
              </a:rPr>
              <a:t>R</a:t>
            </a:r>
            <a:r>
              <a:rPr lang="en-US" sz="2000" b="0" i="0" u="none" strike="noStrike" dirty="0">
                <a:solidFill>
                  <a:srgbClr val="222222"/>
                </a:solidFill>
                <a:effectLst/>
                <a:latin typeface="Calibri" panose="020F0502020204030204" pitchFamily="34" charset="0"/>
                <a:cs typeface="Calibri" panose="020F0502020204030204" pitchFamily="34" charset="0"/>
              </a:rPr>
              <a:t>equiring a PLA on the project would otherwise be inconsistent with statutes, regulations, Executive Orders, or Presidential Memoranda.</a:t>
            </a:r>
            <a:endParaRPr lang="en-US" sz="2000" dirty="0">
              <a:solidFill>
                <a:srgbClr val="0A2458"/>
              </a:solidFill>
              <a:latin typeface="Calibri" panose="020F0502020204030204" pitchFamily="34" charset="0"/>
              <a:cs typeface="Calibri" panose="020F0502020204030204" pitchFamily="34" charset="0"/>
            </a:endParaRPr>
          </a:p>
          <a:p>
            <a:pPr marL="0" indent="0">
              <a:buNone/>
            </a:pPr>
            <a:endParaRPr lang="en-US" b="0" i="0" u="none" strike="noStrike" dirty="0">
              <a:solidFill>
                <a:srgbClr val="0A2458"/>
              </a:solidFill>
              <a:effectLst/>
              <a:latin typeface="+mn-lt"/>
            </a:endParaRPr>
          </a:p>
          <a:p>
            <a:pPr marL="0" indent="0">
              <a:buNone/>
            </a:pPr>
            <a:endParaRPr lang="en-US" dirty="0">
              <a:solidFill>
                <a:srgbClr val="0A2458"/>
              </a:solidFill>
              <a:latin typeface="+mn-lt"/>
            </a:endParaRPr>
          </a:p>
          <a:p>
            <a:pPr marL="0" indent="0">
              <a:buNone/>
            </a:pPr>
            <a:endParaRPr lang="en-US" b="0" i="0" u="none" strike="noStrike" dirty="0">
              <a:solidFill>
                <a:srgbClr val="0A2458"/>
              </a:solidFill>
              <a:effectLst/>
              <a:latin typeface="+mn-lt"/>
            </a:endParaRPr>
          </a:p>
          <a:p>
            <a:pPr marL="0" indent="0">
              <a:buNone/>
            </a:pPr>
            <a:br>
              <a:rPr lang="en-US" dirty="0">
                <a:latin typeface="+mn-lt"/>
              </a:rPr>
            </a:br>
            <a:r>
              <a:rPr lang="en-US" b="0" i="0" u="none" strike="noStrike" dirty="0">
                <a:solidFill>
                  <a:srgbClr val="0A2458"/>
                </a:solidFill>
                <a:effectLst/>
                <a:latin typeface="+mn-lt"/>
              </a:rPr>
              <a:t>     </a:t>
            </a:r>
            <a:endParaRPr lang="en-US" dirty="0">
              <a:latin typeface="+mn-lt"/>
            </a:endParaRPr>
          </a:p>
        </p:txBody>
      </p:sp>
      <p:pic>
        <p:nvPicPr>
          <p:cNvPr id="4" name="Picture 3">
            <a:extLst>
              <a:ext uri="{FF2B5EF4-FFF2-40B4-BE49-F238E27FC236}">
                <a16:creationId xmlns:a16="http://schemas.microsoft.com/office/drawing/2014/main" id="{EA8BA622-3285-B847-AC72-D4A4577116A3}"/>
              </a:ext>
            </a:extLst>
          </p:cNvPr>
          <p:cNvPicPr>
            <a:picLocks noChangeAspect="1"/>
          </p:cNvPicPr>
          <p:nvPr/>
        </p:nvPicPr>
        <p:blipFill>
          <a:blip r:embed="rId2"/>
          <a:stretch>
            <a:fillRect/>
          </a:stretch>
        </p:blipFill>
        <p:spPr>
          <a:xfrm>
            <a:off x="8937475" y="504092"/>
            <a:ext cx="2822693" cy="676715"/>
          </a:xfrm>
          <a:prstGeom prst="rect">
            <a:avLst/>
          </a:prstGeom>
        </p:spPr>
      </p:pic>
      <p:sp>
        <p:nvSpPr>
          <p:cNvPr id="5" name="Slide Number Placeholder 4">
            <a:extLst>
              <a:ext uri="{FF2B5EF4-FFF2-40B4-BE49-F238E27FC236}">
                <a16:creationId xmlns:a16="http://schemas.microsoft.com/office/drawing/2014/main" id="{EDBB7E9A-C629-AF5B-54D7-4E89FEFB8F18}"/>
              </a:ext>
            </a:extLst>
          </p:cNvPr>
          <p:cNvSpPr>
            <a:spLocks noGrp="1"/>
          </p:cNvSpPr>
          <p:nvPr>
            <p:ph type="sldNum" sz="quarter" idx="12"/>
          </p:nvPr>
        </p:nvSpPr>
        <p:spPr/>
        <p:txBody>
          <a:bodyPr/>
          <a:lstStyle/>
          <a:p>
            <a:fld id="{13718C5C-5057-494A-9B5F-32CDE210C4AA}" type="slidenum">
              <a:rPr lang="en-US" smtClean="0"/>
              <a:t>19</a:t>
            </a:fld>
            <a:endParaRPr lang="en-US"/>
          </a:p>
        </p:txBody>
      </p:sp>
    </p:spTree>
    <p:extLst>
      <p:ext uri="{BB962C8B-B14F-4D97-AF65-F5344CB8AC3E}">
        <p14:creationId xmlns:p14="http://schemas.microsoft.com/office/powerpoint/2010/main" val="1848814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43DB31-1C74-A523-1510-9941A026CE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18126C-C5BF-5518-3443-B444B00173E7}"/>
              </a:ext>
            </a:extLst>
          </p:cNvPr>
          <p:cNvSpPr>
            <a:spLocks noGrp="1"/>
          </p:cNvSpPr>
          <p:nvPr>
            <p:ph type="title"/>
          </p:nvPr>
        </p:nvSpPr>
        <p:spPr/>
        <p:txBody>
          <a:bodyPr/>
          <a:lstStyle/>
          <a:p>
            <a:pPr algn="ctr"/>
            <a:r>
              <a:rPr lang="en-US" dirty="0"/>
              <a:t>Overview of Presentation</a:t>
            </a:r>
          </a:p>
        </p:txBody>
      </p:sp>
      <p:sp>
        <p:nvSpPr>
          <p:cNvPr id="3" name="Content Placeholder 2">
            <a:extLst>
              <a:ext uri="{FF2B5EF4-FFF2-40B4-BE49-F238E27FC236}">
                <a16:creationId xmlns:a16="http://schemas.microsoft.com/office/drawing/2014/main" id="{84FE13D6-38F2-C144-B1FD-421668A71323}"/>
              </a:ext>
            </a:extLst>
          </p:cNvPr>
          <p:cNvSpPr>
            <a:spLocks noGrp="1"/>
          </p:cNvSpPr>
          <p:nvPr>
            <p:ph idx="1"/>
          </p:nvPr>
        </p:nvSpPr>
        <p:spPr>
          <a:xfrm>
            <a:off x="636104" y="2638043"/>
            <a:ext cx="10585173" cy="4070869"/>
          </a:xfrm>
        </p:spPr>
        <p:txBody>
          <a:bodyPr>
            <a:normAutofit/>
          </a:bodyPr>
          <a:lstStyle/>
          <a:p>
            <a:pPr>
              <a:buFont typeface="Wingdings" pitchFamily="2" charset="2"/>
              <a:buChar char="§"/>
            </a:pPr>
            <a:r>
              <a:rPr lang="en-US" sz="2000" b="1" dirty="0">
                <a:latin typeface="Calibri" panose="020F0502020204030204" pitchFamily="34" charset="0"/>
                <a:cs typeface="Calibri" panose="020F0502020204030204" pitchFamily="34" charset="0"/>
              </a:rPr>
              <a:t>Part I</a:t>
            </a:r>
            <a:r>
              <a:rPr lang="en-US" sz="2000" dirty="0">
                <a:latin typeface="Calibri" panose="020F0502020204030204" pitchFamily="34" charset="0"/>
                <a:cs typeface="Calibri" panose="020F0502020204030204" pitchFamily="34" charset="0"/>
              </a:rPr>
              <a:t>: Basic concepts </a:t>
            </a:r>
          </a:p>
          <a:p>
            <a:pPr>
              <a:buFont typeface="Wingdings" pitchFamily="2" charset="2"/>
              <a:buChar char="§"/>
            </a:pPr>
            <a:endParaRPr lang="en-US" sz="2000" dirty="0">
              <a:latin typeface="Calibri" panose="020F0502020204030204" pitchFamily="34" charset="0"/>
              <a:cs typeface="Calibri" panose="020F0502020204030204" pitchFamily="34" charset="0"/>
            </a:endParaRPr>
          </a:p>
          <a:p>
            <a:pPr>
              <a:buFont typeface="Wingdings" pitchFamily="2" charset="2"/>
              <a:buChar char="§"/>
            </a:pPr>
            <a:r>
              <a:rPr lang="en-US" sz="2000" b="1" dirty="0">
                <a:latin typeface="Calibri" panose="020F0502020204030204" pitchFamily="34" charset="0"/>
                <a:cs typeface="Calibri" panose="020F0502020204030204" pitchFamily="34" charset="0"/>
              </a:rPr>
              <a:t>Part II</a:t>
            </a:r>
            <a:r>
              <a:rPr lang="en-US" sz="2000" dirty="0">
                <a:latin typeface="Calibri" panose="020F0502020204030204" pitchFamily="34" charset="0"/>
                <a:cs typeface="Calibri" panose="020F0502020204030204" pitchFamily="34" charset="0"/>
              </a:rPr>
              <a:t>: The Biden Executive Order (EO) on PLAs, which pertains to “large scale” construction projects undertaken by the federal government –  e.g., the VA, the Department of Energy, the GSA, NASA, and the DoD.</a:t>
            </a:r>
          </a:p>
          <a:p>
            <a:pPr marL="0" indent="0">
              <a:buNone/>
            </a:pPr>
            <a:endParaRPr lang="en-US" sz="2000" dirty="0">
              <a:latin typeface="Calibri" panose="020F0502020204030204" pitchFamily="34" charset="0"/>
              <a:cs typeface="Calibri" panose="020F0502020204030204" pitchFamily="34" charset="0"/>
            </a:endParaRPr>
          </a:p>
          <a:p>
            <a:pPr>
              <a:buFont typeface="Wingdings" pitchFamily="2" charset="2"/>
              <a:buChar char="§"/>
            </a:pPr>
            <a:r>
              <a:rPr lang="en-US" sz="2000" b="1" dirty="0">
                <a:latin typeface="Calibri" panose="020F0502020204030204" pitchFamily="34" charset="0"/>
                <a:cs typeface="Calibri" panose="020F0502020204030204" pitchFamily="34" charset="0"/>
              </a:rPr>
              <a:t>Part III</a:t>
            </a:r>
            <a:r>
              <a:rPr lang="en-US" sz="2000" dirty="0">
                <a:latin typeface="Calibri" panose="020F0502020204030204" pitchFamily="34" charset="0"/>
                <a:cs typeface="Calibri" panose="020F0502020204030204" pitchFamily="34" charset="0"/>
              </a:rPr>
              <a:t>:  Submission of locally-based market research to refute the ABC’s arguments when contracting agencies undertake a “market analysis” to determine whether use of a PLA </a:t>
            </a:r>
            <a:r>
              <a:rPr lang="en-US" sz="2000" b="0" i="0" u="none" strike="noStrike" dirty="0">
                <a:solidFill>
                  <a:srgbClr val="0A2458"/>
                </a:solidFill>
                <a:effectLst/>
                <a:latin typeface="Calibri" panose="020F0502020204030204" pitchFamily="34" charset="0"/>
                <a:cs typeface="Calibri" panose="020F0502020204030204" pitchFamily="34" charset="0"/>
              </a:rPr>
              <a:t>on an identified project would “substantially reduce the number of potential bidders so as to frustrate full and open competition.”</a:t>
            </a:r>
          </a:p>
          <a:p>
            <a:pPr marL="0" indent="0">
              <a:buNone/>
            </a:pPr>
            <a:endParaRPr lang="en-US" sz="2000"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8A8C604C-7F15-B196-DB17-7943619C2C5B}"/>
              </a:ext>
            </a:extLst>
          </p:cNvPr>
          <p:cNvPicPr>
            <a:picLocks noChangeAspect="1"/>
          </p:cNvPicPr>
          <p:nvPr/>
        </p:nvPicPr>
        <p:blipFill>
          <a:blip r:embed="rId2"/>
          <a:stretch>
            <a:fillRect/>
          </a:stretch>
        </p:blipFill>
        <p:spPr>
          <a:xfrm>
            <a:off x="8937475" y="504092"/>
            <a:ext cx="2822693" cy="676715"/>
          </a:xfrm>
          <a:prstGeom prst="rect">
            <a:avLst/>
          </a:prstGeom>
        </p:spPr>
      </p:pic>
      <p:sp>
        <p:nvSpPr>
          <p:cNvPr id="5" name="Slide Number Placeholder 4">
            <a:extLst>
              <a:ext uri="{FF2B5EF4-FFF2-40B4-BE49-F238E27FC236}">
                <a16:creationId xmlns:a16="http://schemas.microsoft.com/office/drawing/2014/main" id="{28CE90AF-7D62-E6C1-DC80-1D57BB1B35C7}"/>
              </a:ext>
            </a:extLst>
          </p:cNvPr>
          <p:cNvSpPr>
            <a:spLocks noGrp="1"/>
          </p:cNvSpPr>
          <p:nvPr>
            <p:ph type="sldNum" sz="quarter" idx="12"/>
          </p:nvPr>
        </p:nvSpPr>
        <p:spPr/>
        <p:txBody>
          <a:bodyPr/>
          <a:lstStyle/>
          <a:p>
            <a:fld id="{13718C5C-5057-494A-9B5F-32CDE210C4AA}" type="slidenum">
              <a:rPr lang="en-US" smtClean="0"/>
              <a:t>2</a:t>
            </a:fld>
            <a:endParaRPr lang="en-US"/>
          </a:p>
        </p:txBody>
      </p:sp>
    </p:spTree>
    <p:extLst>
      <p:ext uri="{BB962C8B-B14F-4D97-AF65-F5344CB8AC3E}">
        <p14:creationId xmlns:p14="http://schemas.microsoft.com/office/powerpoint/2010/main" val="8260771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a:extLst>
            <a:ext uri="{FF2B5EF4-FFF2-40B4-BE49-F238E27FC236}">
              <a16:creationId xmlns:a16="http://schemas.microsoft.com/office/drawing/2014/main" id="{7DA356E0-B287-90EC-B6BF-D5AC6A7983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44C23C-1C8C-BC42-22F4-38CF0D7B5456}"/>
              </a:ext>
            </a:extLst>
          </p:cNvPr>
          <p:cNvSpPr>
            <a:spLocks noGrp="1"/>
          </p:cNvSpPr>
          <p:nvPr>
            <p:ph type="title"/>
          </p:nvPr>
        </p:nvSpPr>
        <p:spPr/>
        <p:txBody>
          <a:bodyPr/>
          <a:lstStyle/>
          <a:p>
            <a:pPr algn="ctr"/>
            <a:r>
              <a:rPr lang="en-US" dirty="0"/>
              <a:t>Government’s Procurement Interests</a:t>
            </a:r>
          </a:p>
        </p:txBody>
      </p:sp>
      <p:sp>
        <p:nvSpPr>
          <p:cNvPr id="3" name="Content Placeholder 2">
            <a:extLst>
              <a:ext uri="{FF2B5EF4-FFF2-40B4-BE49-F238E27FC236}">
                <a16:creationId xmlns:a16="http://schemas.microsoft.com/office/drawing/2014/main" id="{DF44B2A5-4C44-665F-D575-A12D4355FF9F}"/>
              </a:ext>
            </a:extLst>
          </p:cNvPr>
          <p:cNvSpPr>
            <a:spLocks noGrp="1"/>
          </p:cNvSpPr>
          <p:nvPr>
            <p:ph idx="1"/>
          </p:nvPr>
        </p:nvSpPr>
        <p:spPr>
          <a:xfrm>
            <a:off x="715616" y="2638044"/>
            <a:ext cx="10855959" cy="3715864"/>
          </a:xfrm>
        </p:spPr>
        <p:txBody>
          <a:bodyPr>
            <a:normAutofit/>
          </a:bodyPr>
          <a:lstStyle/>
          <a:p>
            <a:pPr>
              <a:buFont typeface="Wingdings" pitchFamily="2" charset="2"/>
              <a:buChar char="§"/>
            </a:pPr>
            <a:r>
              <a:rPr lang="en-US" sz="2400" dirty="0">
                <a:solidFill>
                  <a:srgbClr val="222222"/>
                </a:solidFill>
                <a:latin typeface="Calibri" panose="020F0502020204030204" pitchFamily="34" charset="0"/>
                <a:cs typeface="Calibri" panose="020F0502020204030204" pitchFamily="34" charset="0"/>
              </a:rPr>
              <a:t> A finding that r</a:t>
            </a:r>
            <a:r>
              <a:rPr lang="en-US" sz="2400" b="0" i="0" u="none" strike="noStrike" dirty="0">
                <a:solidFill>
                  <a:srgbClr val="222222"/>
                </a:solidFill>
                <a:effectLst/>
                <a:latin typeface="Calibri" panose="020F0502020204030204" pitchFamily="34" charset="0"/>
                <a:cs typeface="Calibri" panose="020F0502020204030204" pitchFamily="34" charset="0"/>
              </a:rPr>
              <a:t>equiring a PLA would </a:t>
            </a:r>
            <a:r>
              <a:rPr lang="en-US" sz="2400" b="1" i="0" u="none" strike="noStrike" dirty="0">
                <a:solidFill>
                  <a:srgbClr val="222222"/>
                </a:solidFill>
                <a:effectLst/>
                <a:latin typeface="Calibri" panose="020F0502020204030204" pitchFamily="34" charset="0"/>
                <a:cs typeface="Calibri" panose="020F0502020204030204" pitchFamily="34" charset="0"/>
              </a:rPr>
              <a:t>not</a:t>
            </a:r>
            <a:r>
              <a:rPr lang="en-US" sz="2400" b="0" i="0" u="none" strike="noStrike" dirty="0">
                <a:solidFill>
                  <a:srgbClr val="222222"/>
                </a:solidFill>
                <a:effectLst/>
                <a:latin typeface="Calibri" panose="020F0502020204030204" pitchFamily="34" charset="0"/>
                <a:cs typeface="Calibri" panose="020F0502020204030204" pitchFamily="34" charset="0"/>
              </a:rPr>
              <a:t> advance the Federal Government’s interests in achieving economy and efficiency in federal procurement must be based on the characteristics of the project, such as: </a:t>
            </a:r>
          </a:p>
          <a:p>
            <a:pPr marL="0" indent="0">
              <a:buNone/>
            </a:pPr>
            <a:endParaRPr lang="en-US" sz="2400" dirty="0">
              <a:solidFill>
                <a:srgbClr val="0A2458"/>
              </a:solidFill>
              <a:latin typeface="+mn-lt"/>
            </a:endParaRPr>
          </a:p>
          <a:p>
            <a:pPr lvl="1">
              <a:buFont typeface="Wingdings" pitchFamily="2" charset="2"/>
              <a:buChar char="§"/>
            </a:pPr>
            <a:r>
              <a:rPr lang="en-US" sz="2200" b="0" i="0" u="none" strike="noStrike" dirty="0">
                <a:solidFill>
                  <a:srgbClr val="222222"/>
                </a:solidFill>
                <a:effectLst/>
                <a:latin typeface="Calibri" panose="020F0502020204030204" pitchFamily="34" charset="0"/>
                <a:cs typeface="Calibri" panose="020F0502020204030204" pitchFamily="34" charset="0"/>
              </a:rPr>
              <a:t>  The project is of short duration and lacks operational complexity.</a:t>
            </a:r>
          </a:p>
          <a:p>
            <a:pPr lvl="1">
              <a:buFont typeface="Wingdings" pitchFamily="2" charset="2"/>
              <a:buChar char="§"/>
            </a:pPr>
            <a:r>
              <a:rPr lang="en-US" sz="2200" dirty="0">
                <a:solidFill>
                  <a:srgbClr val="222222"/>
                </a:solidFill>
                <a:latin typeface="Calibri" panose="020F0502020204030204" pitchFamily="34" charset="0"/>
                <a:cs typeface="Calibri" panose="020F0502020204030204" pitchFamily="34" charset="0"/>
              </a:rPr>
              <a:t>  </a:t>
            </a:r>
            <a:r>
              <a:rPr lang="en-US" sz="2200" b="0" i="0" u="none" strike="noStrike" dirty="0">
                <a:solidFill>
                  <a:srgbClr val="222222"/>
                </a:solidFill>
                <a:effectLst/>
                <a:latin typeface="Calibri" panose="020F0502020204030204" pitchFamily="34" charset="0"/>
                <a:cs typeface="Calibri" panose="020F0502020204030204" pitchFamily="34" charset="0"/>
              </a:rPr>
              <a:t>The project will involve only one craft or trade.</a:t>
            </a:r>
          </a:p>
          <a:p>
            <a:pPr lvl="1">
              <a:buFont typeface="Wingdings" pitchFamily="2" charset="2"/>
              <a:buChar char="§"/>
            </a:pPr>
            <a:r>
              <a:rPr lang="en-US" sz="2200" dirty="0">
                <a:solidFill>
                  <a:srgbClr val="222222"/>
                </a:solidFill>
                <a:latin typeface="Calibri" panose="020F0502020204030204" pitchFamily="34" charset="0"/>
                <a:cs typeface="Calibri" panose="020F0502020204030204" pitchFamily="34" charset="0"/>
              </a:rPr>
              <a:t>  The project will involve </a:t>
            </a:r>
            <a:r>
              <a:rPr lang="en-US" sz="2200" b="0" i="0" u="none" strike="noStrike" dirty="0">
                <a:solidFill>
                  <a:srgbClr val="222222"/>
                </a:solidFill>
                <a:effectLst/>
                <a:latin typeface="Calibri" panose="020F0502020204030204" pitchFamily="34" charset="0"/>
                <a:cs typeface="Calibri" panose="020F0502020204030204" pitchFamily="34" charset="0"/>
              </a:rPr>
              <a:t>specialized construction work that is available from</a:t>
            </a:r>
            <a:br>
              <a:rPr lang="en-US" sz="2200" dirty="0">
                <a:latin typeface="Calibri" panose="020F0502020204030204" pitchFamily="34" charset="0"/>
                <a:cs typeface="Calibri" panose="020F0502020204030204" pitchFamily="34" charset="0"/>
              </a:rPr>
            </a:br>
            <a:r>
              <a:rPr lang="en-US" sz="2200" dirty="0">
                <a:latin typeface="Calibri" panose="020F0502020204030204" pitchFamily="34" charset="0"/>
                <a:cs typeface="Calibri" panose="020F0502020204030204" pitchFamily="34" charset="0"/>
              </a:rPr>
              <a:t>  </a:t>
            </a:r>
            <a:r>
              <a:rPr lang="en-US" sz="2200" b="0" i="0" u="none" strike="noStrike" dirty="0">
                <a:solidFill>
                  <a:srgbClr val="222222"/>
                </a:solidFill>
                <a:effectLst/>
                <a:latin typeface="Calibri" panose="020F0502020204030204" pitchFamily="34" charset="0"/>
                <a:cs typeface="Calibri" panose="020F0502020204030204" pitchFamily="34" charset="0"/>
              </a:rPr>
              <a:t>only a limited number of contractors or subcontractors.</a:t>
            </a:r>
          </a:p>
          <a:p>
            <a:pPr lvl="1">
              <a:buFont typeface="Wingdings" pitchFamily="2" charset="2"/>
              <a:buChar char="§"/>
            </a:pPr>
            <a:r>
              <a:rPr lang="en-US" sz="2200" dirty="0">
                <a:latin typeface="Calibri" panose="020F0502020204030204" pitchFamily="34" charset="0"/>
                <a:cs typeface="Calibri" panose="020F0502020204030204" pitchFamily="34" charset="0"/>
              </a:rPr>
              <a:t>  The agency’s need for the project is of such an unusual and compelling                                 urgency </a:t>
            </a:r>
            <a:r>
              <a:rPr lang="en-US" sz="2200" b="0" i="0" u="none" strike="noStrike" dirty="0">
                <a:solidFill>
                  <a:srgbClr val="222222"/>
                </a:solidFill>
                <a:effectLst/>
                <a:latin typeface="Calibri" panose="020F0502020204030204" pitchFamily="34" charset="0"/>
                <a:cs typeface="Calibri" panose="020F0502020204030204" pitchFamily="34" charset="0"/>
              </a:rPr>
              <a:t>that a PLA would be impracticable.</a:t>
            </a:r>
            <a:endParaRPr lang="en-US" sz="2200" b="0" i="0" u="none" strike="noStrike" dirty="0">
              <a:solidFill>
                <a:srgbClr val="0A2458"/>
              </a:solidFill>
              <a:effectLst/>
              <a:latin typeface="Calibri" panose="020F0502020204030204" pitchFamily="34" charset="0"/>
              <a:cs typeface="Calibri" panose="020F0502020204030204" pitchFamily="34" charset="0"/>
            </a:endParaRPr>
          </a:p>
          <a:p>
            <a:pPr>
              <a:buFont typeface="Wingdings" pitchFamily="2" charset="2"/>
              <a:buChar char="§"/>
            </a:pPr>
            <a:endParaRPr lang="en-US" sz="2400"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ACFF6F29-77ED-6B38-4964-2AED50998346}"/>
              </a:ext>
            </a:extLst>
          </p:cNvPr>
          <p:cNvPicPr>
            <a:picLocks noChangeAspect="1"/>
          </p:cNvPicPr>
          <p:nvPr/>
        </p:nvPicPr>
        <p:blipFill>
          <a:blip r:embed="rId2"/>
          <a:stretch>
            <a:fillRect/>
          </a:stretch>
        </p:blipFill>
        <p:spPr>
          <a:xfrm>
            <a:off x="8937475" y="504092"/>
            <a:ext cx="2822693" cy="676715"/>
          </a:xfrm>
          <a:prstGeom prst="rect">
            <a:avLst/>
          </a:prstGeom>
        </p:spPr>
      </p:pic>
      <p:sp>
        <p:nvSpPr>
          <p:cNvPr id="5" name="Slide Number Placeholder 4">
            <a:extLst>
              <a:ext uri="{FF2B5EF4-FFF2-40B4-BE49-F238E27FC236}">
                <a16:creationId xmlns:a16="http://schemas.microsoft.com/office/drawing/2014/main" id="{EBF8DAF5-8FB0-95D6-B63E-E3ECC49345AB}"/>
              </a:ext>
            </a:extLst>
          </p:cNvPr>
          <p:cNvSpPr>
            <a:spLocks noGrp="1"/>
          </p:cNvSpPr>
          <p:nvPr>
            <p:ph type="sldNum" sz="quarter" idx="12"/>
          </p:nvPr>
        </p:nvSpPr>
        <p:spPr/>
        <p:txBody>
          <a:bodyPr/>
          <a:lstStyle/>
          <a:p>
            <a:fld id="{13718C5C-5057-494A-9B5F-32CDE210C4AA}" type="slidenum">
              <a:rPr lang="en-US" smtClean="0"/>
              <a:t>20</a:t>
            </a:fld>
            <a:endParaRPr lang="en-US"/>
          </a:p>
        </p:txBody>
      </p:sp>
    </p:spTree>
    <p:extLst>
      <p:ext uri="{BB962C8B-B14F-4D97-AF65-F5344CB8AC3E}">
        <p14:creationId xmlns:p14="http://schemas.microsoft.com/office/powerpoint/2010/main" val="9495211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C94188-38F6-9CC8-F59C-A78AC9F354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5F47ED-869A-4234-D9B8-80B3E025D658}"/>
              </a:ext>
            </a:extLst>
          </p:cNvPr>
          <p:cNvSpPr>
            <a:spLocks noGrp="1"/>
          </p:cNvSpPr>
          <p:nvPr>
            <p:ph type="title"/>
          </p:nvPr>
        </p:nvSpPr>
        <p:spPr/>
        <p:txBody>
          <a:bodyPr/>
          <a:lstStyle/>
          <a:p>
            <a:pPr algn="ctr"/>
            <a:r>
              <a:rPr lang="en-US" dirty="0"/>
              <a:t>Market Analysis Exception</a:t>
            </a:r>
          </a:p>
        </p:txBody>
      </p:sp>
      <p:sp>
        <p:nvSpPr>
          <p:cNvPr id="3" name="Content Placeholder 2">
            <a:extLst>
              <a:ext uri="{FF2B5EF4-FFF2-40B4-BE49-F238E27FC236}">
                <a16:creationId xmlns:a16="http://schemas.microsoft.com/office/drawing/2014/main" id="{A34D524B-49D1-4709-B770-0BDD44D85ADB}"/>
              </a:ext>
            </a:extLst>
          </p:cNvPr>
          <p:cNvSpPr>
            <a:spLocks noGrp="1"/>
          </p:cNvSpPr>
          <p:nvPr>
            <p:ph idx="1"/>
          </p:nvPr>
        </p:nvSpPr>
        <p:spPr>
          <a:xfrm>
            <a:off x="497839" y="2541349"/>
            <a:ext cx="10961977" cy="3715864"/>
          </a:xfrm>
        </p:spPr>
        <p:txBody>
          <a:bodyPr>
            <a:normAutofit fontScale="92500" lnSpcReduction="10000"/>
          </a:bodyPr>
          <a:lstStyle/>
          <a:p>
            <a:pPr marL="0" indent="0">
              <a:buNone/>
            </a:pPr>
            <a:endParaRPr lang="en-US" sz="2400" b="1" i="0" u="none" strike="noStrike" dirty="0">
              <a:solidFill>
                <a:srgbClr val="0A2458"/>
              </a:solidFill>
              <a:effectLst/>
              <a:latin typeface="Calibri" panose="020F0502020204030204" pitchFamily="34" charset="0"/>
              <a:cs typeface="Calibri" panose="020F0502020204030204" pitchFamily="34" charset="0"/>
            </a:endParaRPr>
          </a:p>
          <a:p>
            <a:pPr>
              <a:buFont typeface="Wingdings" pitchFamily="2" charset="2"/>
              <a:buChar char="§"/>
            </a:pPr>
            <a:r>
              <a:rPr lang="en-US" sz="2400" b="0" i="0" u="none" strike="noStrike" dirty="0">
                <a:solidFill>
                  <a:srgbClr val="0A2458"/>
                </a:solidFill>
                <a:effectLst/>
                <a:latin typeface="+mn-lt"/>
                <a:cs typeface="Calibri" panose="020F0502020204030204" pitchFamily="34" charset="0"/>
              </a:rPr>
              <a:t> The main exception is market analysis. </a:t>
            </a:r>
          </a:p>
          <a:p>
            <a:pPr>
              <a:buFont typeface="Wingdings" pitchFamily="2" charset="2"/>
              <a:buChar char="§"/>
            </a:pPr>
            <a:endParaRPr lang="en-US" sz="2400" dirty="0">
              <a:solidFill>
                <a:srgbClr val="0A2458"/>
              </a:solidFill>
              <a:latin typeface="+mn-lt"/>
              <a:cs typeface="Calibri" panose="020F0502020204030204" pitchFamily="34" charset="0"/>
            </a:endParaRPr>
          </a:p>
          <a:p>
            <a:pPr>
              <a:buFont typeface="Wingdings" pitchFamily="2" charset="2"/>
              <a:buChar char="§"/>
            </a:pPr>
            <a:r>
              <a:rPr lang="en-US" sz="2400" dirty="0">
                <a:solidFill>
                  <a:srgbClr val="0A2458"/>
                </a:solidFill>
                <a:latin typeface="+mn-lt"/>
                <a:cs typeface="Calibri" panose="020F0502020204030204" pitchFamily="34" charset="0"/>
              </a:rPr>
              <a:t>During the Obama administration, contracting agencies routinely relied on this exception. ABC and other anti-PLA groups routinely submitted market “research” to contracting agencies in opposition to PLAs.</a:t>
            </a:r>
          </a:p>
          <a:p>
            <a:pPr marL="0" indent="0">
              <a:buNone/>
            </a:pPr>
            <a:endParaRPr lang="en-US" sz="2400" dirty="0">
              <a:latin typeface="+mn-lt"/>
            </a:endParaRPr>
          </a:p>
          <a:p>
            <a:pPr>
              <a:buFont typeface="Wingdings" pitchFamily="2" charset="2"/>
              <a:buChar char="§"/>
            </a:pPr>
            <a:r>
              <a:rPr lang="en-US" sz="2400" dirty="0">
                <a:latin typeface="+mn-lt"/>
              </a:rPr>
              <a:t>Procurement officers typically made no effort to secure the views of diverse interests in the construction industry and the analyses were often not aimed at the particular “market” and asked generalized questions about PLAs. </a:t>
            </a:r>
          </a:p>
          <a:p>
            <a:pPr>
              <a:buFont typeface="Wingdings" pitchFamily="2" charset="2"/>
              <a:buChar char="§"/>
            </a:pPr>
            <a:endParaRPr lang="en-US" sz="2400" dirty="0"/>
          </a:p>
          <a:p>
            <a:pPr>
              <a:buFont typeface="Wingdings" pitchFamily="2" charset="2"/>
              <a:buChar char="§"/>
            </a:pPr>
            <a:endParaRPr lang="en-US" sz="2400" dirty="0">
              <a:solidFill>
                <a:srgbClr val="0A2458"/>
              </a:solidFill>
              <a:latin typeface="Calibri" panose="020F0502020204030204" pitchFamily="34" charset="0"/>
              <a:cs typeface="Calibri" panose="020F0502020204030204" pitchFamily="34" charset="0"/>
            </a:endParaRPr>
          </a:p>
          <a:p>
            <a:pPr marL="0" indent="0">
              <a:buNone/>
            </a:pPr>
            <a:endParaRPr lang="en-US" sz="2400" dirty="0">
              <a:solidFill>
                <a:srgbClr val="0A2458"/>
              </a:solidFill>
              <a:latin typeface="Calibri" panose="020F0502020204030204" pitchFamily="34" charset="0"/>
              <a:cs typeface="Calibri" panose="020F0502020204030204" pitchFamily="34" charset="0"/>
            </a:endParaRPr>
          </a:p>
          <a:p>
            <a:pPr>
              <a:buFont typeface="Wingdings" pitchFamily="2" charset="2"/>
              <a:buChar char="§"/>
            </a:pPr>
            <a:endParaRPr lang="en-US" sz="2400" dirty="0">
              <a:solidFill>
                <a:srgbClr val="0A2458"/>
              </a:solidFill>
              <a:latin typeface="Calibri" panose="020F0502020204030204" pitchFamily="34" charset="0"/>
              <a:cs typeface="Calibri" panose="020F0502020204030204" pitchFamily="34" charset="0"/>
            </a:endParaRPr>
          </a:p>
          <a:p>
            <a:pPr>
              <a:buFont typeface="Wingdings" pitchFamily="2" charset="2"/>
              <a:buChar char="§"/>
            </a:pPr>
            <a:endParaRPr lang="en-US" sz="2400" dirty="0">
              <a:solidFill>
                <a:srgbClr val="0A2458"/>
              </a:solidFill>
              <a:latin typeface="Calibri" panose="020F0502020204030204" pitchFamily="34" charset="0"/>
              <a:cs typeface="Calibri" panose="020F0502020204030204" pitchFamily="34" charset="0"/>
            </a:endParaRPr>
          </a:p>
          <a:p>
            <a:pPr>
              <a:buFont typeface="Wingdings" pitchFamily="2" charset="2"/>
              <a:buChar char="§"/>
            </a:pPr>
            <a:endParaRPr lang="en-US" sz="2400" b="0" i="0" u="none" strike="noStrike" dirty="0">
              <a:solidFill>
                <a:srgbClr val="0A2458"/>
              </a:solidFill>
              <a:effectLst/>
              <a:latin typeface="Calibri" panose="020F0502020204030204" pitchFamily="34" charset="0"/>
              <a:cs typeface="Calibri" panose="020F0502020204030204" pitchFamily="34" charset="0"/>
            </a:endParaRPr>
          </a:p>
          <a:p>
            <a:pPr>
              <a:buFont typeface="Wingdings" pitchFamily="2" charset="2"/>
              <a:buChar char="§"/>
            </a:pPr>
            <a:endParaRPr lang="en-US" sz="2400" b="0" i="0" u="none" strike="noStrike" dirty="0">
              <a:solidFill>
                <a:srgbClr val="0A2458"/>
              </a:solidFill>
              <a:effectLst/>
              <a:latin typeface="Calibri" panose="020F0502020204030204" pitchFamily="34" charset="0"/>
              <a:cs typeface="Calibri" panose="020F0502020204030204" pitchFamily="34" charset="0"/>
            </a:endParaRPr>
          </a:p>
          <a:p>
            <a:pPr>
              <a:buFont typeface="Wingdings" pitchFamily="2" charset="2"/>
              <a:buChar char="§"/>
            </a:pPr>
            <a:endParaRPr lang="en-US" sz="2400" dirty="0">
              <a:solidFill>
                <a:srgbClr val="0A2458"/>
              </a:solidFill>
              <a:latin typeface="Calibri" panose="020F0502020204030204" pitchFamily="34" charset="0"/>
              <a:cs typeface="Calibri" panose="020F0502020204030204" pitchFamily="34" charset="0"/>
            </a:endParaRPr>
          </a:p>
          <a:p>
            <a:pPr marL="0" indent="0">
              <a:buNone/>
            </a:pPr>
            <a:endParaRPr lang="en-US" sz="2400" b="0" i="0" u="none" strike="noStrike" dirty="0">
              <a:solidFill>
                <a:srgbClr val="0A2458"/>
              </a:solidFill>
              <a:effectLst/>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2E2D8BE9-35DE-771D-0B7C-D5FB3969D200}"/>
              </a:ext>
            </a:extLst>
          </p:cNvPr>
          <p:cNvPicPr>
            <a:picLocks noChangeAspect="1"/>
          </p:cNvPicPr>
          <p:nvPr/>
        </p:nvPicPr>
        <p:blipFill>
          <a:blip r:embed="rId2"/>
          <a:stretch>
            <a:fillRect/>
          </a:stretch>
        </p:blipFill>
        <p:spPr>
          <a:xfrm>
            <a:off x="8937475" y="504092"/>
            <a:ext cx="2822693" cy="676715"/>
          </a:xfrm>
          <a:prstGeom prst="rect">
            <a:avLst/>
          </a:prstGeom>
        </p:spPr>
      </p:pic>
      <p:sp>
        <p:nvSpPr>
          <p:cNvPr id="5" name="Slide Number Placeholder 4">
            <a:extLst>
              <a:ext uri="{FF2B5EF4-FFF2-40B4-BE49-F238E27FC236}">
                <a16:creationId xmlns:a16="http://schemas.microsoft.com/office/drawing/2014/main" id="{DC809D37-DA29-2975-52A6-680F78FB7129}"/>
              </a:ext>
            </a:extLst>
          </p:cNvPr>
          <p:cNvSpPr>
            <a:spLocks noGrp="1"/>
          </p:cNvSpPr>
          <p:nvPr>
            <p:ph type="sldNum" sz="quarter" idx="12"/>
          </p:nvPr>
        </p:nvSpPr>
        <p:spPr/>
        <p:txBody>
          <a:bodyPr/>
          <a:lstStyle/>
          <a:p>
            <a:fld id="{13718C5C-5057-494A-9B5F-32CDE210C4AA}" type="slidenum">
              <a:rPr lang="en-US" smtClean="0"/>
              <a:t>21</a:t>
            </a:fld>
            <a:endParaRPr lang="en-US"/>
          </a:p>
        </p:txBody>
      </p:sp>
    </p:spTree>
    <p:extLst>
      <p:ext uri="{BB962C8B-B14F-4D97-AF65-F5344CB8AC3E}">
        <p14:creationId xmlns:p14="http://schemas.microsoft.com/office/powerpoint/2010/main" val="16748759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EC0AE5-38D1-9B4E-AD0A-933AA7AE10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39F64B-6D26-1C22-292B-89F1E789D2DE}"/>
              </a:ext>
            </a:extLst>
          </p:cNvPr>
          <p:cNvSpPr>
            <a:spLocks noGrp="1"/>
          </p:cNvSpPr>
          <p:nvPr>
            <p:ph type="title"/>
          </p:nvPr>
        </p:nvSpPr>
        <p:spPr/>
        <p:txBody>
          <a:bodyPr/>
          <a:lstStyle/>
          <a:p>
            <a:pPr algn="ctr"/>
            <a:r>
              <a:rPr lang="en-US" dirty="0"/>
              <a:t>Uncertainty About the Percentage of Exceptions</a:t>
            </a:r>
          </a:p>
        </p:txBody>
      </p:sp>
      <p:sp>
        <p:nvSpPr>
          <p:cNvPr id="3" name="Content Placeholder 2">
            <a:extLst>
              <a:ext uri="{FF2B5EF4-FFF2-40B4-BE49-F238E27FC236}">
                <a16:creationId xmlns:a16="http://schemas.microsoft.com/office/drawing/2014/main" id="{458E676C-DF65-E14D-4A08-1950EDC7FD5C}"/>
              </a:ext>
            </a:extLst>
          </p:cNvPr>
          <p:cNvSpPr>
            <a:spLocks noGrp="1"/>
          </p:cNvSpPr>
          <p:nvPr>
            <p:ph idx="1"/>
          </p:nvPr>
        </p:nvSpPr>
        <p:spPr>
          <a:xfrm>
            <a:off x="497840" y="2638044"/>
            <a:ext cx="11080441" cy="4079279"/>
          </a:xfrm>
        </p:spPr>
        <p:txBody>
          <a:bodyPr>
            <a:normAutofit fontScale="92500" lnSpcReduction="10000"/>
          </a:bodyPr>
          <a:lstStyle/>
          <a:p>
            <a:pPr>
              <a:buFont typeface="Wingdings" pitchFamily="2" charset="2"/>
              <a:buChar char="§"/>
            </a:pPr>
            <a:r>
              <a:rPr lang="en-US" sz="2400" dirty="0">
                <a:latin typeface="Calibri" panose="020F0502020204030204" pitchFamily="34" charset="0"/>
                <a:cs typeface="Calibri" panose="020F0502020204030204" pitchFamily="34" charset="0"/>
              </a:rPr>
              <a:t>T</a:t>
            </a:r>
            <a:r>
              <a:rPr lang="en-US" sz="2400" dirty="0">
                <a:effectLst/>
                <a:latin typeface="Calibri" panose="020F0502020204030204" pitchFamily="34" charset="0"/>
                <a:cs typeface="Calibri" panose="020F0502020204030204" pitchFamily="34" charset="0"/>
              </a:rPr>
              <a:t>he FAR Council states that they cannot predict the percentage of exceptions that will be granted. </a:t>
            </a:r>
          </a:p>
          <a:p>
            <a:pPr marL="0" indent="0">
              <a:buNone/>
            </a:pPr>
            <a:endParaRPr lang="en-US" sz="2400" dirty="0">
              <a:latin typeface="Calibri" panose="020F0502020204030204" pitchFamily="34" charset="0"/>
              <a:cs typeface="Calibri" panose="020F0502020204030204" pitchFamily="34" charset="0"/>
            </a:endParaRPr>
          </a:p>
          <a:p>
            <a:pPr>
              <a:buFont typeface="Wingdings" pitchFamily="2" charset="2"/>
              <a:buChar char="§"/>
            </a:pPr>
            <a:r>
              <a:rPr lang="en-US" sz="2400" dirty="0">
                <a:effectLst/>
                <a:latin typeface="Calibri" panose="020F0502020204030204" pitchFamily="34" charset="0"/>
                <a:cs typeface="Calibri" panose="020F0502020204030204" pitchFamily="34" charset="0"/>
              </a:rPr>
              <a:t>The FAR Council states in the Final Rule: “Considering the lack of available data on the proposed exceptions, it is estimated that exceptions may be granted for 10 percent to 50 percent of covered contracts [about 119]; in other words, an estimated 60 to 107 construction contract awards may require PLAs.” </a:t>
            </a:r>
          </a:p>
          <a:p>
            <a:pPr marL="0" indent="0">
              <a:buNone/>
            </a:pPr>
            <a:endParaRPr lang="en-US" sz="2400" b="0" i="0" u="none" strike="noStrike" dirty="0">
              <a:solidFill>
                <a:srgbClr val="0A2458"/>
              </a:solidFill>
              <a:effectLst/>
              <a:latin typeface="Calibri" panose="020F0502020204030204" pitchFamily="34" charset="0"/>
              <a:cs typeface="Calibri" panose="020F0502020204030204" pitchFamily="34" charset="0"/>
            </a:endParaRPr>
          </a:p>
          <a:p>
            <a:pPr>
              <a:buFont typeface="Wingdings" pitchFamily="2" charset="2"/>
              <a:buChar char="§"/>
            </a:pPr>
            <a:r>
              <a:rPr lang="en-US" sz="2400" dirty="0">
                <a:solidFill>
                  <a:srgbClr val="0A2458"/>
                </a:solidFill>
                <a:latin typeface="Calibri" panose="020F0502020204030204" pitchFamily="34" charset="0"/>
                <a:cs typeface="Calibri" panose="020F0502020204030204" pitchFamily="34" charset="0"/>
              </a:rPr>
              <a:t>50% of the 119 anticipated projects will take place on military bases.</a:t>
            </a:r>
          </a:p>
          <a:p>
            <a:pPr>
              <a:buFont typeface="Wingdings" pitchFamily="2" charset="2"/>
              <a:buChar char="§"/>
            </a:pPr>
            <a:endParaRPr lang="en-US" sz="2400" dirty="0">
              <a:solidFill>
                <a:srgbClr val="0A2458"/>
              </a:solidFill>
              <a:latin typeface="Calibri" panose="020F0502020204030204" pitchFamily="34" charset="0"/>
              <a:cs typeface="Calibri" panose="020F0502020204030204" pitchFamily="34" charset="0"/>
            </a:endParaRPr>
          </a:p>
          <a:p>
            <a:pPr>
              <a:buFont typeface="Wingdings" pitchFamily="2" charset="2"/>
              <a:buChar char="§"/>
            </a:pPr>
            <a:r>
              <a:rPr lang="en-US" sz="2400" b="0" i="0" u="none" strike="noStrike" dirty="0">
                <a:solidFill>
                  <a:srgbClr val="0A2458"/>
                </a:solidFill>
                <a:effectLst/>
                <a:latin typeface="Calibri" panose="020F0502020204030204" pitchFamily="34" charset="0"/>
                <a:cs typeface="Calibri" panose="020F0502020204030204" pitchFamily="34" charset="0"/>
              </a:rPr>
              <a:t>There is great potential to increase NABTU affiliates’ market share on bases; overall market share is currently in the single digits. </a:t>
            </a:r>
          </a:p>
          <a:p>
            <a:pPr>
              <a:buFont typeface="Wingdings" pitchFamily="2" charset="2"/>
              <a:buChar char="§"/>
            </a:pPr>
            <a:endParaRPr lang="en-US" sz="2400" dirty="0">
              <a:latin typeface="Calibri" panose="020F0502020204030204" pitchFamily="34" charset="0"/>
              <a:cs typeface="Calibri" panose="020F0502020204030204" pitchFamily="34" charset="0"/>
            </a:endParaRPr>
          </a:p>
          <a:p>
            <a:endParaRPr lang="en-US" dirty="0"/>
          </a:p>
        </p:txBody>
      </p:sp>
      <p:pic>
        <p:nvPicPr>
          <p:cNvPr id="4" name="Picture 3">
            <a:extLst>
              <a:ext uri="{FF2B5EF4-FFF2-40B4-BE49-F238E27FC236}">
                <a16:creationId xmlns:a16="http://schemas.microsoft.com/office/drawing/2014/main" id="{77CBB596-3CB8-5A9E-C84B-F765EDC9CA89}"/>
              </a:ext>
            </a:extLst>
          </p:cNvPr>
          <p:cNvPicPr>
            <a:picLocks noChangeAspect="1"/>
          </p:cNvPicPr>
          <p:nvPr/>
        </p:nvPicPr>
        <p:blipFill>
          <a:blip r:embed="rId2"/>
          <a:stretch>
            <a:fillRect/>
          </a:stretch>
        </p:blipFill>
        <p:spPr>
          <a:xfrm>
            <a:off x="8902970" y="502718"/>
            <a:ext cx="2822693" cy="676715"/>
          </a:xfrm>
          <a:prstGeom prst="rect">
            <a:avLst/>
          </a:prstGeom>
        </p:spPr>
      </p:pic>
      <p:sp>
        <p:nvSpPr>
          <p:cNvPr id="5" name="Slide Number Placeholder 4">
            <a:extLst>
              <a:ext uri="{FF2B5EF4-FFF2-40B4-BE49-F238E27FC236}">
                <a16:creationId xmlns:a16="http://schemas.microsoft.com/office/drawing/2014/main" id="{4B61DD4F-926A-6DF7-E478-02EA460338CF}"/>
              </a:ext>
            </a:extLst>
          </p:cNvPr>
          <p:cNvSpPr>
            <a:spLocks noGrp="1"/>
          </p:cNvSpPr>
          <p:nvPr>
            <p:ph type="sldNum" sz="quarter" idx="12"/>
          </p:nvPr>
        </p:nvSpPr>
        <p:spPr/>
        <p:txBody>
          <a:bodyPr/>
          <a:lstStyle/>
          <a:p>
            <a:fld id="{13718C5C-5057-494A-9B5F-32CDE210C4AA}" type="slidenum">
              <a:rPr lang="en-US" smtClean="0"/>
              <a:t>22</a:t>
            </a:fld>
            <a:endParaRPr lang="en-US"/>
          </a:p>
        </p:txBody>
      </p:sp>
    </p:spTree>
    <p:extLst>
      <p:ext uri="{BB962C8B-B14F-4D97-AF65-F5344CB8AC3E}">
        <p14:creationId xmlns:p14="http://schemas.microsoft.com/office/powerpoint/2010/main" val="40944681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CF7750-0017-706E-3CA0-021C3207C5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B6533F-9D1C-6017-0755-86EDB0C2DE5B}"/>
              </a:ext>
            </a:extLst>
          </p:cNvPr>
          <p:cNvSpPr>
            <a:spLocks noGrp="1"/>
          </p:cNvSpPr>
          <p:nvPr>
            <p:ph type="title"/>
          </p:nvPr>
        </p:nvSpPr>
        <p:spPr/>
        <p:txBody>
          <a:bodyPr>
            <a:normAutofit fontScale="90000"/>
          </a:bodyPr>
          <a:lstStyle/>
          <a:p>
            <a:pPr algn="ctr"/>
            <a:br>
              <a:rPr lang="en-US" dirty="0"/>
            </a:br>
            <a:r>
              <a:rPr lang="en-US" dirty="0"/>
              <a:t>New Federal Agency Solicitations</a:t>
            </a:r>
          </a:p>
        </p:txBody>
      </p:sp>
      <p:sp>
        <p:nvSpPr>
          <p:cNvPr id="3" name="Content Placeholder 2">
            <a:extLst>
              <a:ext uri="{FF2B5EF4-FFF2-40B4-BE49-F238E27FC236}">
                <a16:creationId xmlns:a16="http://schemas.microsoft.com/office/drawing/2014/main" id="{6AC54F44-A482-7BFC-AD77-E40D882DC8DD}"/>
              </a:ext>
            </a:extLst>
          </p:cNvPr>
          <p:cNvSpPr>
            <a:spLocks noGrp="1"/>
          </p:cNvSpPr>
          <p:nvPr>
            <p:ph idx="1"/>
          </p:nvPr>
        </p:nvSpPr>
        <p:spPr>
          <a:xfrm>
            <a:off x="497840" y="2570480"/>
            <a:ext cx="10541000" cy="4386911"/>
          </a:xfrm>
        </p:spPr>
        <p:txBody>
          <a:bodyPr>
            <a:normAutofit/>
          </a:bodyPr>
          <a:lstStyle/>
          <a:p>
            <a:pPr>
              <a:buFont typeface="Wingdings" pitchFamily="2" charset="2"/>
              <a:buChar char="§"/>
            </a:pPr>
            <a:endParaRPr lang="en-US" sz="2000" dirty="0">
              <a:latin typeface="Calibri" panose="020F0502020204030204" pitchFamily="34" charset="0"/>
              <a:cs typeface="Calibri" panose="020F0502020204030204" pitchFamily="34" charset="0"/>
            </a:endParaRPr>
          </a:p>
          <a:p>
            <a:pPr>
              <a:buFont typeface="Wingdings" pitchFamily="2" charset="2"/>
              <a:buChar char="§"/>
            </a:pPr>
            <a:r>
              <a:rPr lang="en-US" sz="2400" dirty="0">
                <a:latin typeface="Calibri" panose="020F0502020204030204" pitchFamily="34" charset="0"/>
                <a:cs typeface="Calibri" panose="020F0502020204030204" pitchFamily="34" charset="0"/>
              </a:rPr>
              <a:t> All applicable federal bid solicitations issued since Jan. 22, 2024 include PLA requirements.</a:t>
            </a:r>
          </a:p>
          <a:p>
            <a:pPr marL="0" indent="0">
              <a:buNone/>
            </a:pPr>
            <a:endParaRPr lang="en-US" sz="2400" dirty="0">
              <a:latin typeface="Calibri" panose="020F0502020204030204" pitchFamily="34" charset="0"/>
              <a:cs typeface="Calibri" panose="020F0502020204030204" pitchFamily="34" charset="0"/>
            </a:endParaRPr>
          </a:p>
          <a:p>
            <a:pPr>
              <a:buFont typeface="Wingdings" pitchFamily="2" charset="2"/>
              <a:buChar char="§"/>
            </a:pPr>
            <a:r>
              <a:rPr lang="en-US" sz="2400" dirty="0">
                <a:solidFill>
                  <a:srgbClr val="0A2458"/>
                </a:solidFill>
                <a:latin typeface="Calibri" panose="020F0502020204030204" pitchFamily="34" charset="0"/>
                <a:cs typeface="Calibri" panose="020F0502020204030204" pitchFamily="34" charset="0"/>
              </a:rPr>
              <a:t>To date, contracting agencies have not granted exceptions to PLA requirements.</a:t>
            </a:r>
          </a:p>
          <a:p>
            <a:pPr marL="0" indent="0">
              <a:buNone/>
            </a:pPr>
            <a:endParaRPr lang="en-US" sz="2400" dirty="0">
              <a:solidFill>
                <a:srgbClr val="0A2458"/>
              </a:solidFill>
              <a:latin typeface="Calibri" panose="020F0502020204030204" pitchFamily="34" charset="0"/>
              <a:cs typeface="Calibri" panose="020F0502020204030204" pitchFamily="34" charset="0"/>
            </a:endParaRPr>
          </a:p>
          <a:p>
            <a:pPr>
              <a:buFont typeface="Wingdings" pitchFamily="2" charset="2"/>
              <a:buChar char="§"/>
            </a:pPr>
            <a:r>
              <a:rPr lang="en-US" sz="2400" dirty="0">
                <a:solidFill>
                  <a:srgbClr val="0A2458"/>
                </a:solidFill>
                <a:latin typeface="Calibri" panose="020F0502020204030204" pitchFamily="34" charset="0"/>
                <a:cs typeface="Calibri" panose="020F0502020204030204" pitchFamily="34" charset="0"/>
              </a:rPr>
              <a:t> It is anticipated that ABC and others will actively participate in market surveys and will mount strong opposition to use of PLAs.</a:t>
            </a:r>
          </a:p>
          <a:p>
            <a:pPr>
              <a:buFont typeface="Wingdings" pitchFamily="2" charset="2"/>
              <a:buChar char="§"/>
            </a:pPr>
            <a:endParaRPr lang="en-US" sz="2400" dirty="0">
              <a:solidFill>
                <a:srgbClr val="0A2458"/>
              </a:solidFill>
              <a:latin typeface="Calibri" panose="020F0502020204030204" pitchFamily="34" charset="0"/>
              <a:cs typeface="Calibri" panose="020F0502020204030204" pitchFamily="34" charset="0"/>
            </a:endParaRPr>
          </a:p>
          <a:p>
            <a:pPr marL="0" indent="0">
              <a:buNone/>
            </a:pPr>
            <a:r>
              <a:rPr lang="en-US" sz="2400" dirty="0">
                <a:solidFill>
                  <a:srgbClr val="0A2458"/>
                </a:solidFill>
                <a:latin typeface="Calibri" panose="020F0502020204030204" pitchFamily="34" charset="0"/>
                <a:cs typeface="Calibri" panose="020F0502020204030204" pitchFamily="34" charset="0"/>
              </a:rPr>
              <a:t>  </a:t>
            </a:r>
          </a:p>
          <a:p>
            <a:pPr marL="0" indent="0">
              <a:buNone/>
            </a:pPr>
            <a:endParaRPr lang="en-US" sz="2400" dirty="0">
              <a:latin typeface="Calibri" panose="020F0502020204030204" pitchFamily="34" charset="0"/>
              <a:cs typeface="Calibri" panose="020F0502020204030204" pitchFamily="34" charset="0"/>
            </a:endParaRPr>
          </a:p>
          <a:p>
            <a:pPr>
              <a:buFont typeface="Wingdings" pitchFamily="2" charset="2"/>
              <a:buChar char="§"/>
            </a:pPr>
            <a:endParaRPr lang="en-US" sz="2400" dirty="0">
              <a:latin typeface="Calibri" panose="020F0502020204030204" pitchFamily="34" charset="0"/>
              <a:cs typeface="Calibri" panose="020F0502020204030204" pitchFamily="34" charset="0"/>
            </a:endParaRPr>
          </a:p>
          <a:p>
            <a:pPr>
              <a:buFont typeface="Wingdings" pitchFamily="2" charset="2"/>
              <a:buChar char="§"/>
            </a:pPr>
            <a:endParaRPr lang="en-US" sz="2400"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BBCE25ED-10E0-981F-4367-92F46E46EA8D}"/>
              </a:ext>
            </a:extLst>
          </p:cNvPr>
          <p:cNvPicPr>
            <a:picLocks noChangeAspect="1"/>
          </p:cNvPicPr>
          <p:nvPr/>
        </p:nvPicPr>
        <p:blipFill>
          <a:blip r:embed="rId2"/>
          <a:stretch>
            <a:fillRect/>
          </a:stretch>
        </p:blipFill>
        <p:spPr>
          <a:xfrm>
            <a:off x="8937475" y="504092"/>
            <a:ext cx="2822693" cy="676715"/>
          </a:xfrm>
          <a:prstGeom prst="rect">
            <a:avLst/>
          </a:prstGeom>
        </p:spPr>
      </p:pic>
      <p:sp>
        <p:nvSpPr>
          <p:cNvPr id="5" name="Slide Number Placeholder 4">
            <a:extLst>
              <a:ext uri="{FF2B5EF4-FFF2-40B4-BE49-F238E27FC236}">
                <a16:creationId xmlns:a16="http://schemas.microsoft.com/office/drawing/2014/main" id="{A7124677-A22C-A314-6E42-26A25838A353}"/>
              </a:ext>
            </a:extLst>
          </p:cNvPr>
          <p:cNvSpPr>
            <a:spLocks noGrp="1"/>
          </p:cNvSpPr>
          <p:nvPr>
            <p:ph type="sldNum" sz="quarter" idx="12"/>
          </p:nvPr>
        </p:nvSpPr>
        <p:spPr/>
        <p:txBody>
          <a:bodyPr/>
          <a:lstStyle/>
          <a:p>
            <a:fld id="{13718C5C-5057-494A-9B5F-32CDE210C4AA}" type="slidenum">
              <a:rPr lang="en-US" smtClean="0"/>
              <a:t>23</a:t>
            </a:fld>
            <a:endParaRPr lang="en-US"/>
          </a:p>
        </p:txBody>
      </p:sp>
    </p:spTree>
    <p:extLst>
      <p:ext uri="{BB962C8B-B14F-4D97-AF65-F5344CB8AC3E}">
        <p14:creationId xmlns:p14="http://schemas.microsoft.com/office/powerpoint/2010/main" val="28868410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717A6B-1548-F613-61C3-0B6771A380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7F2AB9-0C09-BB8D-DF19-5F66B78F39CE}"/>
              </a:ext>
            </a:extLst>
          </p:cNvPr>
          <p:cNvSpPr>
            <a:spLocks noGrp="1"/>
          </p:cNvSpPr>
          <p:nvPr>
            <p:ph type="title"/>
          </p:nvPr>
        </p:nvSpPr>
        <p:spPr/>
        <p:txBody>
          <a:bodyPr/>
          <a:lstStyle/>
          <a:p>
            <a:pPr algn="ctr"/>
            <a:r>
              <a:rPr lang="en-US" dirty="0"/>
              <a:t>Publishing Exceptions Before Solicitation Date</a:t>
            </a:r>
          </a:p>
        </p:txBody>
      </p:sp>
      <p:sp>
        <p:nvSpPr>
          <p:cNvPr id="3" name="Content Placeholder 2">
            <a:extLst>
              <a:ext uri="{FF2B5EF4-FFF2-40B4-BE49-F238E27FC236}">
                <a16:creationId xmlns:a16="http://schemas.microsoft.com/office/drawing/2014/main" id="{4319B268-77EA-4772-E651-B88E09D02DB7}"/>
              </a:ext>
            </a:extLst>
          </p:cNvPr>
          <p:cNvSpPr>
            <a:spLocks noGrp="1"/>
          </p:cNvSpPr>
          <p:nvPr>
            <p:ph idx="1"/>
          </p:nvPr>
        </p:nvSpPr>
        <p:spPr>
          <a:xfrm>
            <a:off x="337930" y="2638044"/>
            <a:ext cx="11648661" cy="3715864"/>
          </a:xfrm>
        </p:spPr>
        <p:txBody>
          <a:bodyPr>
            <a:noAutofit/>
          </a:bodyPr>
          <a:lstStyle/>
          <a:p>
            <a:pPr>
              <a:buFont typeface="Wingdings" pitchFamily="2" charset="2"/>
              <a:buChar char="§"/>
            </a:pPr>
            <a:endParaRPr lang="en-US" sz="2400" dirty="0">
              <a:solidFill>
                <a:srgbClr val="000000"/>
              </a:solidFill>
              <a:latin typeface="+mn-lt"/>
            </a:endParaRPr>
          </a:p>
          <a:p>
            <a:pPr>
              <a:buFont typeface="Wingdings" pitchFamily="2" charset="2"/>
              <a:buChar char="§"/>
            </a:pPr>
            <a:r>
              <a:rPr lang="en-US" sz="2400" dirty="0">
                <a:solidFill>
                  <a:srgbClr val="000000"/>
                </a:solidFill>
                <a:latin typeface="+mn-lt"/>
              </a:rPr>
              <a:t>Exceptions</a:t>
            </a:r>
            <a:r>
              <a:rPr lang="en-US" sz="2400" dirty="0">
                <a:solidFill>
                  <a:srgbClr val="000000"/>
                </a:solidFill>
                <a:effectLst/>
                <a:latin typeface="+mn-lt"/>
              </a:rPr>
              <a:t> may be granted, but only by an SPE, and  only if done in writing on or before the date for soliciting bids.</a:t>
            </a:r>
            <a:endParaRPr lang="en-US" sz="2400" dirty="0">
              <a:effectLst/>
              <a:latin typeface="+mn-lt"/>
              <a:cs typeface="Calibri" panose="020F0502020204030204" pitchFamily="34" charset="0"/>
            </a:endParaRPr>
          </a:p>
          <a:p>
            <a:pPr>
              <a:buFont typeface="Wingdings" pitchFamily="2" charset="2"/>
              <a:buChar char="§"/>
            </a:pPr>
            <a:endParaRPr lang="en-US" sz="2400" dirty="0">
              <a:latin typeface="+mn-lt"/>
              <a:cs typeface="Calibri" panose="020F0502020204030204" pitchFamily="34" charset="0"/>
            </a:endParaRPr>
          </a:p>
          <a:p>
            <a:pPr>
              <a:buFont typeface="Wingdings" pitchFamily="2" charset="2"/>
              <a:buChar char="§"/>
            </a:pPr>
            <a:r>
              <a:rPr lang="en-US" sz="2400" dirty="0">
                <a:effectLst/>
                <a:latin typeface="+mn-lt"/>
                <a:cs typeface="Calibri" panose="020F0502020204030204" pitchFamily="34" charset="0"/>
              </a:rPr>
              <a:t>The Final Rule requires agencies to publish data and descriptions of the waivers granted on a centralized public website </a:t>
            </a:r>
            <a:r>
              <a:rPr lang="en-US" sz="2400" b="1" dirty="0">
                <a:effectLst/>
                <a:latin typeface="+mn-lt"/>
                <a:cs typeface="Calibri" panose="020F0502020204030204" pitchFamily="34" charset="0"/>
              </a:rPr>
              <a:t>by the solicitation date </a:t>
            </a:r>
            <a:r>
              <a:rPr lang="en-US" sz="2400" dirty="0">
                <a:effectLst/>
                <a:latin typeface="+mn-lt"/>
                <a:cs typeface="Calibri" panose="020F0502020204030204" pitchFamily="34" charset="0"/>
              </a:rPr>
              <a:t>to the extent permitted by law and consistent with national security and executive branch confidentiality interests. </a:t>
            </a:r>
          </a:p>
          <a:p>
            <a:pPr>
              <a:buFont typeface="Wingdings" pitchFamily="2" charset="2"/>
              <a:buChar char="§"/>
            </a:pPr>
            <a:endParaRPr lang="en-US" sz="2800" dirty="0">
              <a:latin typeface="+mn-lt"/>
              <a:cs typeface="Calibri" panose="020F0502020204030204" pitchFamily="34" charset="0"/>
            </a:endParaRPr>
          </a:p>
          <a:p>
            <a:pPr>
              <a:buFont typeface="Wingdings" pitchFamily="2" charset="2"/>
              <a:buChar char="§"/>
            </a:pPr>
            <a:endParaRPr lang="en-US" sz="2800" dirty="0">
              <a:latin typeface="+mn-lt"/>
              <a:cs typeface="Calibri" panose="020F0502020204030204" pitchFamily="34" charset="0"/>
            </a:endParaRPr>
          </a:p>
          <a:p>
            <a:pPr>
              <a:buFont typeface="Wingdings" pitchFamily="2" charset="2"/>
              <a:buChar char="§"/>
            </a:pPr>
            <a:endParaRPr lang="en-US" sz="2800" dirty="0">
              <a:effectLst/>
              <a:latin typeface="+mn-lt"/>
              <a:cs typeface="Calibri" panose="020F0502020204030204" pitchFamily="34" charset="0"/>
            </a:endParaRPr>
          </a:p>
          <a:p>
            <a:pPr>
              <a:buFont typeface="Wingdings" pitchFamily="2" charset="2"/>
              <a:buChar char="§"/>
            </a:pPr>
            <a:endParaRPr lang="en-US" sz="2800" dirty="0">
              <a:effectLst/>
              <a:latin typeface="+mn-lt"/>
              <a:cs typeface="Calibri" panose="020F0502020204030204" pitchFamily="34" charset="0"/>
            </a:endParaRPr>
          </a:p>
          <a:p>
            <a:pPr>
              <a:buFont typeface="Wingdings" pitchFamily="2" charset="2"/>
              <a:buChar char="§"/>
            </a:pPr>
            <a:endParaRPr lang="en-US" sz="2800" dirty="0">
              <a:effectLst/>
              <a:latin typeface="+mn-lt"/>
              <a:cs typeface="Calibri" panose="020F0502020204030204" pitchFamily="34" charset="0"/>
            </a:endParaRPr>
          </a:p>
          <a:p>
            <a:pPr>
              <a:buFont typeface="Wingdings" pitchFamily="2" charset="2"/>
              <a:buChar char="§"/>
            </a:pPr>
            <a:endParaRPr lang="en-US" sz="2800" dirty="0">
              <a:latin typeface="+mn-lt"/>
              <a:cs typeface="Calibri" panose="020F0502020204030204" pitchFamily="34" charset="0"/>
            </a:endParaRPr>
          </a:p>
        </p:txBody>
      </p:sp>
      <p:pic>
        <p:nvPicPr>
          <p:cNvPr id="4" name="Picture 3">
            <a:extLst>
              <a:ext uri="{FF2B5EF4-FFF2-40B4-BE49-F238E27FC236}">
                <a16:creationId xmlns:a16="http://schemas.microsoft.com/office/drawing/2014/main" id="{00095A3E-CDB0-A3C2-066F-7475118796B2}"/>
              </a:ext>
            </a:extLst>
          </p:cNvPr>
          <p:cNvPicPr>
            <a:picLocks noChangeAspect="1"/>
          </p:cNvPicPr>
          <p:nvPr/>
        </p:nvPicPr>
        <p:blipFill>
          <a:blip r:embed="rId2"/>
          <a:stretch>
            <a:fillRect/>
          </a:stretch>
        </p:blipFill>
        <p:spPr>
          <a:xfrm>
            <a:off x="8937475" y="504092"/>
            <a:ext cx="2822693" cy="676715"/>
          </a:xfrm>
          <a:prstGeom prst="rect">
            <a:avLst/>
          </a:prstGeom>
        </p:spPr>
      </p:pic>
      <p:sp>
        <p:nvSpPr>
          <p:cNvPr id="5" name="Slide Number Placeholder 4">
            <a:extLst>
              <a:ext uri="{FF2B5EF4-FFF2-40B4-BE49-F238E27FC236}">
                <a16:creationId xmlns:a16="http://schemas.microsoft.com/office/drawing/2014/main" id="{BA38E307-07FA-A9B8-6EED-496C48702AA2}"/>
              </a:ext>
            </a:extLst>
          </p:cNvPr>
          <p:cNvSpPr>
            <a:spLocks noGrp="1"/>
          </p:cNvSpPr>
          <p:nvPr>
            <p:ph type="sldNum" sz="quarter" idx="12"/>
          </p:nvPr>
        </p:nvSpPr>
        <p:spPr/>
        <p:txBody>
          <a:bodyPr/>
          <a:lstStyle/>
          <a:p>
            <a:fld id="{13718C5C-5057-494A-9B5F-32CDE210C4AA}" type="slidenum">
              <a:rPr lang="en-US" smtClean="0"/>
              <a:t>24</a:t>
            </a:fld>
            <a:endParaRPr lang="en-US"/>
          </a:p>
        </p:txBody>
      </p:sp>
    </p:spTree>
    <p:extLst>
      <p:ext uri="{BB962C8B-B14F-4D97-AF65-F5344CB8AC3E}">
        <p14:creationId xmlns:p14="http://schemas.microsoft.com/office/powerpoint/2010/main" val="40683534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C1A490-FDF5-8AA1-ECB4-D448F3F81D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F45BA8-6355-B359-F3E7-BCB3F806B68E}"/>
              </a:ext>
            </a:extLst>
          </p:cNvPr>
          <p:cNvSpPr>
            <a:spLocks noGrp="1"/>
          </p:cNvSpPr>
          <p:nvPr>
            <p:ph type="title"/>
          </p:nvPr>
        </p:nvSpPr>
        <p:spPr/>
        <p:txBody>
          <a:bodyPr>
            <a:normAutofit/>
          </a:bodyPr>
          <a:lstStyle/>
          <a:p>
            <a:pPr algn="ctr"/>
            <a:r>
              <a:rPr lang="en-US" dirty="0"/>
              <a:t>Timing of Submission of a PLA by the Offeror</a:t>
            </a:r>
          </a:p>
        </p:txBody>
      </p:sp>
      <p:sp>
        <p:nvSpPr>
          <p:cNvPr id="3" name="Content Placeholder 2">
            <a:extLst>
              <a:ext uri="{FF2B5EF4-FFF2-40B4-BE49-F238E27FC236}">
                <a16:creationId xmlns:a16="http://schemas.microsoft.com/office/drawing/2014/main" id="{E81E1018-99E9-9285-CA87-09D9B2ECA6F8}"/>
              </a:ext>
            </a:extLst>
          </p:cNvPr>
          <p:cNvSpPr>
            <a:spLocks noGrp="1"/>
          </p:cNvSpPr>
          <p:nvPr>
            <p:ph idx="1"/>
          </p:nvPr>
        </p:nvSpPr>
        <p:spPr>
          <a:xfrm>
            <a:off x="745434" y="2638044"/>
            <a:ext cx="10734261" cy="3715864"/>
          </a:xfrm>
        </p:spPr>
        <p:txBody>
          <a:bodyPr>
            <a:normAutofit lnSpcReduction="10000"/>
          </a:bodyPr>
          <a:lstStyle/>
          <a:p>
            <a:pPr marL="0" indent="0">
              <a:buNone/>
            </a:pPr>
            <a:endParaRPr lang="en-US" sz="2000" dirty="0">
              <a:effectLst/>
              <a:latin typeface="Calibri" panose="020F0502020204030204" pitchFamily="34" charset="0"/>
              <a:cs typeface="Calibri" panose="020F0502020204030204" pitchFamily="34" charset="0"/>
            </a:endParaRPr>
          </a:p>
          <a:p>
            <a:pPr>
              <a:buFont typeface="Wingdings" pitchFamily="2" charset="2"/>
              <a:buChar char="§"/>
            </a:pPr>
            <a:r>
              <a:rPr lang="en-US" sz="2400" dirty="0">
                <a:latin typeface="Calibri" panose="020F0502020204030204" pitchFamily="34" charset="0"/>
                <a:cs typeface="Calibri" panose="020F0502020204030204" pitchFamily="34" charset="0"/>
              </a:rPr>
              <a:t>Contracting officers have full discretion to determine the timing of negotiation and submission of a PLA. </a:t>
            </a:r>
          </a:p>
          <a:p>
            <a:pPr>
              <a:buFont typeface="Wingdings" pitchFamily="2" charset="2"/>
              <a:buChar char="§"/>
            </a:pPr>
            <a:endParaRPr lang="en-US" sz="2400" b="0" i="0" u="none" strike="noStrike" dirty="0">
              <a:solidFill>
                <a:srgbClr val="000000"/>
              </a:solidFill>
              <a:effectLst/>
              <a:latin typeface="Calibri" panose="020F0502020204030204" pitchFamily="34" charset="0"/>
              <a:cs typeface="Calibri" panose="020F0502020204030204" pitchFamily="34" charset="0"/>
            </a:endParaRPr>
          </a:p>
          <a:p>
            <a:pPr>
              <a:buFont typeface="Wingdings" pitchFamily="2" charset="2"/>
              <a:buChar char="§"/>
            </a:pPr>
            <a:r>
              <a:rPr lang="en-US" sz="2400" b="0" i="0" u="none" strike="noStrike" dirty="0">
                <a:solidFill>
                  <a:srgbClr val="000000"/>
                </a:solidFill>
                <a:effectLst/>
                <a:latin typeface="Calibri" panose="020F0502020204030204" pitchFamily="34" charset="0"/>
                <a:cs typeface="Calibri" panose="020F0502020204030204" pitchFamily="34" charset="0"/>
              </a:rPr>
              <a:t>A contracting officer may require submission of the PLA by all offerors, by the apparent successful offeror prior to award, or by the awardee after contract award.</a:t>
            </a:r>
          </a:p>
          <a:p>
            <a:pPr>
              <a:buFont typeface="Wingdings" pitchFamily="2" charset="2"/>
              <a:buChar char="§"/>
            </a:pPr>
            <a:endParaRPr lang="en-US" sz="2200" dirty="0">
              <a:latin typeface="+mn-lt"/>
            </a:endParaRPr>
          </a:p>
          <a:p>
            <a:pPr marL="0" indent="0">
              <a:buNone/>
            </a:pPr>
            <a:endParaRPr lang="en-US" sz="2200" dirty="0">
              <a:solidFill>
                <a:srgbClr val="000000"/>
              </a:solidFill>
              <a:effectLst/>
              <a:latin typeface="+mn-lt"/>
            </a:endParaRPr>
          </a:p>
          <a:p>
            <a:pPr marL="0" indent="0">
              <a:buNone/>
            </a:pPr>
            <a:br>
              <a:rPr lang="en-US" sz="2400" b="0" i="0" u="none" strike="noStrike" dirty="0">
                <a:solidFill>
                  <a:srgbClr val="000000"/>
                </a:solidFill>
                <a:effectLst/>
              </a:rPr>
            </a:br>
            <a:endParaRPr lang="en-US" sz="2400" dirty="0">
              <a:latin typeface="Calibri" panose="020F0502020204030204" pitchFamily="34" charset="0"/>
              <a:cs typeface="Calibri" panose="020F0502020204030204" pitchFamily="34" charset="0"/>
            </a:endParaRPr>
          </a:p>
          <a:p>
            <a:pPr>
              <a:buFont typeface="Wingdings" pitchFamily="2" charset="2"/>
              <a:buChar char="§"/>
            </a:pPr>
            <a:endParaRPr lang="en-US" sz="2000" dirty="0">
              <a:effectLst/>
              <a:latin typeface="Calibri" panose="020F0502020204030204" pitchFamily="34" charset="0"/>
              <a:cs typeface="Calibri" panose="020F0502020204030204" pitchFamily="34" charset="0"/>
            </a:endParaRPr>
          </a:p>
          <a:p>
            <a:pPr>
              <a:buFont typeface="Wingdings" pitchFamily="2" charset="2"/>
              <a:buChar char="§"/>
            </a:pPr>
            <a:endParaRPr lang="en-US" sz="2000"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9A1A4770-A576-446E-B09E-BE9387178BC9}"/>
              </a:ext>
            </a:extLst>
          </p:cNvPr>
          <p:cNvPicPr>
            <a:picLocks noChangeAspect="1"/>
          </p:cNvPicPr>
          <p:nvPr/>
        </p:nvPicPr>
        <p:blipFill>
          <a:blip r:embed="rId2"/>
          <a:stretch>
            <a:fillRect/>
          </a:stretch>
        </p:blipFill>
        <p:spPr>
          <a:xfrm>
            <a:off x="8937475" y="504092"/>
            <a:ext cx="2822693" cy="676715"/>
          </a:xfrm>
          <a:prstGeom prst="rect">
            <a:avLst/>
          </a:prstGeom>
        </p:spPr>
      </p:pic>
      <p:sp>
        <p:nvSpPr>
          <p:cNvPr id="5" name="Slide Number Placeholder 4">
            <a:extLst>
              <a:ext uri="{FF2B5EF4-FFF2-40B4-BE49-F238E27FC236}">
                <a16:creationId xmlns:a16="http://schemas.microsoft.com/office/drawing/2014/main" id="{3C2C7313-1B5F-E366-0561-1472ACA3D15E}"/>
              </a:ext>
            </a:extLst>
          </p:cNvPr>
          <p:cNvSpPr>
            <a:spLocks noGrp="1"/>
          </p:cNvSpPr>
          <p:nvPr>
            <p:ph type="sldNum" sz="quarter" idx="12"/>
          </p:nvPr>
        </p:nvSpPr>
        <p:spPr/>
        <p:txBody>
          <a:bodyPr/>
          <a:lstStyle/>
          <a:p>
            <a:fld id="{13718C5C-5057-494A-9B5F-32CDE210C4AA}" type="slidenum">
              <a:rPr lang="en-US" smtClean="0"/>
              <a:t>25</a:t>
            </a:fld>
            <a:endParaRPr lang="en-US"/>
          </a:p>
        </p:txBody>
      </p:sp>
    </p:spTree>
    <p:extLst>
      <p:ext uri="{BB962C8B-B14F-4D97-AF65-F5344CB8AC3E}">
        <p14:creationId xmlns:p14="http://schemas.microsoft.com/office/powerpoint/2010/main" val="22978333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CB39D8-BA93-67B6-F9E7-AAF5813D2C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A720D8-A889-9CE1-F0C7-116B87452328}"/>
              </a:ext>
            </a:extLst>
          </p:cNvPr>
          <p:cNvSpPr>
            <a:spLocks noGrp="1"/>
          </p:cNvSpPr>
          <p:nvPr>
            <p:ph type="title"/>
          </p:nvPr>
        </p:nvSpPr>
        <p:spPr/>
        <p:txBody>
          <a:bodyPr/>
          <a:lstStyle/>
          <a:p>
            <a:pPr algn="ctr"/>
            <a:r>
              <a:rPr lang="en-US" dirty="0"/>
              <a:t>GSA Solicitation – Submission of PLA with Offer</a:t>
            </a:r>
          </a:p>
        </p:txBody>
      </p:sp>
      <p:sp>
        <p:nvSpPr>
          <p:cNvPr id="3" name="Content Placeholder 2">
            <a:extLst>
              <a:ext uri="{FF2B5EF4-FFF2-40B4-BE49-F238E27FC236}">
                <a16:creationId xmlns:a16="http://schemas.microsoft.com/office/drawing/2014/main" id="{34EFA59A-7201-BE5C-FF81-8766AED31F07}"/>
              </a:ext>
            </a:extLst>
          </p:cNvPr>
          <p:cNvSpPr>
            <a:spLocks noGrp="1"/>
          </p:cNvSpPr>
          <p:nvPr>
            <p:ph idx="1"/>
          </p:nvPr>
        </p:nvSpPr>
        <p:spPr>
          <a:xfrm>
            <a:off x="497840" y="2716848"/>
            <a:ext cx="10541000" cy="4141152"/>
          </a:xfrm>
        </p:spPr>
        <p:txBody>
          <a:bodyPr>
            <a:normAutofit/>
          </a:bodyPr>
          <a:lstStyle/>
          <a:p>
            <a:pPr marL="0" indent="0">
              <a:buNone/>
            </a:pPr>
            <a:endParaRPr lang="en-US" b="1" dirty="0">
              <a:solidFill>
                <a:srgbClr val="212121"/>
              </a:solidFill>
              <a:latin typeface="Calibri" panose="020F0502020204030204" pitchFamily="34" charset="0"/>
              <a:cs typeface="Calibri" panose="020F0502020204030204" pitchFamily="34" charset="0"/>
            </a:endParaRPr>
          </a:p>
          <a:p>
            <a:pPr>
              <a:buFont typeface="Wingdings" pitchFamily="2" charset="2"/>
              <a:buChar char="§"/>
            </a:pPr>
            <a:r>
              <a:rPr lang="en-US" b="1" dirty="0">
                <a:solidFill>
                  <a:srgbClr val="212121"/>
                </a:solidFill>
                <a:latin typeface="Calibri" panose="020F0502020204030204" pitchFamily="34" charset="0"/>
                <a:cs typeface="Calibri" panose="020F0502020204030204" pitchFamily="34" charset="0"/>
              </a:rPr>
              <a:t>$45 Million project: </a:t>
            </a:r>
            <a:r>
              <a:rPr lang="en-US" dirty="0">
                <a:solidFill>
                  <a:srgbClr val="212121"/>
                </a:solidFill>
                <a:latin typeface="Calibri" panose="020F0502020204030204" pitchFamily="34" charset="0"/>
                <a:cs typeface="Calibri" panose="020F0502020204030204" pitchFamily="34" charset="0"/>
              </a:rPr>
              <a:t>Modernization of an </a:t>
            </a:r>
            <a:r>
              <a:rPr lang="en-US" dirty="0">
                <a:solidFill>
                  <a:srgbClr val="212121"/>
                </a:solidFill>
                <a:latin typeface="Source Sans Pro" panose="020B0503030403020204" pitchFamily="34" charset="0"/>
                <a:cs typeface="Calibri" panose="020F0502020204030204" pitchFamily="34" charset="0"/>
              </a:rPr>
              <a:t>o</a:t>
            </a:r>
            <a:r>
              <a:rPr lang="en-US" b="0" i="0" u="none" strike="noStrike" dirty="0">
                <a:solidFill>
                  <a:srgbClr val="212121"/>
                </a:solidFill>
                <a:effectLst/>
                <a:latin typeface="Source Sans Pro" panose="020B0503030403020204" pitchFamily="34" charset="0"/>
              </a:rPr>
              <a:t>ffice </a:t>
            </a:r>
            <a:r>
              <a:rPr lang="en-US" dirty="0">
                <a:solidFill>
                  <a:srgbClr val="212121"/>
                </a:solidFill>
                <a:latin typeface="Source Sans Pro" panose="020B0503030403020204" pitchFamily="34" charset="0"/>
              </a:rPr>
              <a:t>b</a:t>
            </a:r>
            <a:r>
              <a:rPr lang="en-US" b="0" i="0" u="none" strike="noStrike" dirty="0">
                <a:solidFill>
                  <a:srgbClr val="212121"/>
                </a:solidFill>
                <a:effectLst/>
                <a:latin typeface="Source Sans Pro" panose="020B0503030403020204" pitchFamily="34" charset="0"/>
              </a:rPr>
              <a:t>uilding  in Washington, DC</a:t>
            </a:r>
          </a:p>
          <a:p>
            <a:pPr>
              <a:buFont typeface="Wingdings" pitchFamily="2" charset="2"/>
              <a:buChar char="§"/>
            </a:pPr>
            <a:endParaRPr lang="en-US" dirty="0">
              <a:solidFill>
                <a:srgbClr val="212121"/>
              </a:solidFill>
              <a:latin typeface="Source Sans Pro" panose="020B0503030403020204" pitchFamily="34" charset="0"/>
            </a:endParaRPr>
          </a:p>
          <a:p>
            <a:pPr>
              <a:buFont typeface="Wingdings" pitchFamily="2" charset="2"/>
              <a:buChar char="§"/>
            </a:pPr>
            <a:r>
              <a:rPr lang="en-US" b="0" i="0" u="none" strike="noStrike" dirty="0">
                <a:solidFill>
                  <a:srgbClr val="212121"/>
                </a:solidFill>
                <a:effectLst/>
                <a:latin typeface="Source Sans Pro" panose="020B0503030403020204" pitchFamily="34" charset="0"/>
              </a:rPr>
              <a:t>Instructions in the GSA’s Solicitation:</a:t>
            </a:r>
          </a:p>
          <a:p>
            <a:pPr marL="0" indent="0">
              <a:buNone/>
            </a:pPr>
            <a:endParaRPr lang="en-US" b="0" i="0" u="none" strike="noStrike" dirty="0">
              <a:solidFill>
                <a:srgbClr val="212121"/>
              </a:solidFill>
              <a:effectLst/>
              <a:latin typeface="Source Sans Pro" panose="020B0503030403020204" pitchFamily="34" charset="0"/>
            </a:endParaRPr>
          </a:p>
          <a:p>
            <a:pPr lvl="1">
              <a:buFont typeface="Wingdings" pitchFamily="2" charset="2"/>
              <a:buChar char="§"/>
            </a:pPr>
            <a:r>
              <a:rPr lang="en-US" dirty="0">
                <a:effectLst/>
                <a:latin typeface="Arial" panose="020B0604020202020204" pitchFamily="34" charset="0"/>
              </a:rPr>
              <a:t>PLA is due with your Technical and Cost Proposal:</a:t>
            </a:r>
            <a:br>
              <a:rPr lang="en-US" dirty="0">
                <a:effectLst/>
                <a:latin typeface="Arial" panose="020B0604020202020204" pitchFamily="34" charset="0"/>
              </a:rPr>
            </a:br>
            <a:r>
              <a:rPr lang="en-US" dirty="0">
                <a:effectLst/>
                <a:latin typeface="Arial" panose="020B0604020202020204" pitchFamily="34" charset="0"/>
              </a:rPr>
              <a:t>Offerors are invited to submit a proposal in response to Solicitation #47PM0424R0017, Regional Office Building (ROB) Modernization, which is subject to the mandatory use of a Project Labor Agreement. As such, this solicitation includes FAR 52.222-33, Notice of Requirement for Project Labor Agreement, and Offerors must submit a fully executed PLA with its proposal. </a:t>
            </a:r>
            <a:endParaRPr lang="en-US" dirty="0"/>
          </a:p>
          <a:p>
            <a:pPr>
              <a:buFont typeface="Wingdings" pitchFamily="2" charset="2"/>
              <a:buChar char="§"/>
            </a:pPr>
            <a:endParaRPr lang="en-US" b="0" i="0" u="none" strike="noStrike" dirty="0">
              <a:solidFill>
                <a:srgbClr val="212121"/>
              </a:solidFill>
              <a:effectLst/>
              <a:latin typeface="Source Sans Pro" panose="020B0503030403020204" pitchFamily="34" charset="0"/>
            </a:endParaRPr>
          </a:p>
          <a:p>
            <a:pPr>
              <a:buFont typeface="Wingdings" pitchFamily="2" charset="2"/>
              <a:buChar char="§"/>
            </a:pPr>
            <a:r>
              <a:rPr lang="en-US" sz="1800" dirty="0">
                <a:latin typeface="Calibri" panose="020F0502020204030204" pitchFamily="34" charset="0"/>
                <a:cs typeface="Calibri" panose="020F0502020204030204" pitchFamily="34" charset="0"/>
                <a:hlinkClick r:id="rId2"/>
              </a:rPr>
              <a:t>https://sam.gov/opp/8310f117103a45928e3061391fe116ef/view</a:t>
            </a:r>
            <a:r>
              <a:rPr lang="en-US" sz="1800" dirty="0">
                <a:latin typeface="Calibri" panose="020F0502020204030204" pitchFamily="34" charset="0"/>
                <a:cs typeface="Calibri" panose="020F0502020204030204" pitchFamily="34" charset="0"/>
              </a:rPr>
              <a:t> </a:t>
            </a:r>
          </a:p>
          <a:p>
            <a:pPr>
              <a:buFont typeface="Wingdings" pitchFamily="2" charset="2"/>
              <a:buChar char="§"/>
            </a:pPr>
            <a:endParaRPr lang="en-US" b="0" i="0" u="none" strike="noStrike" dirty="0">
              <a:solidFill>
                <a:srgbClr val="212121"/>
              </a:solidFill>
              <a:effectLst/>
              <a:latin typeface="Source Sans Pro" panose="020B0503030403020204" pitchFamily="34" charset="0"/>
            </a:endParaRPr>
          </a:p>
          <a:p>
            <a:pPr>
              <a:buFont typeface="Wingdings" pitchFamily="2" charset="2"/>
              <a:buChar char="§"/>
            </a:pPr>
            <a:endParaRPr lang="en-US" b="1" i="0" u="none" strike="noStrike" dirty="0">
              <a:solidFill>
                <a:srgbClr val="212121"/>
              </a:solidFill>
              <a:effectLst/>
              <a:latin typeface="Source Sans Pro" panose="020B0503030403020204" pitchFamily="34" charset="0"/>
            </a:endParaRPr>
          </a:p>
          <a:p>
            <a:endParaRPr lang="en-US"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2">
                  <a:lumMod val="60000"/>
                  <a:lumOff val="40000"/>
                </a:schemeClr>
              </a:solidFill>
            </a:endParaRPr>
          </a:p>
        </p:txBody>
      </p:sp>
      <p:pic>
        <p:nvPicPr>
          <p:cNvPr id="4" name="Picture 3">
            <a:extLst>
              <a:ext uri="{FF2B5EF4-FFF2-40B4-BE49-F238E27FC236}">
                <a16:creationId xmlns:a16="http://schemas.microsoft.com/office/drawing/2014/main" id="{E6203D6F-347B-9D6B-1BDE-E05CA5B9C7E5}"/>
              </a:ext>
            </a:extLst>
          </p:cNvPr>
          <p:cNvPicPr>
            <a:picLocks noChangeAspect="1"/>
          </p:cNvPicPr>
          <p:nvPr/>
        </p:nvPicPr>
        <p:blipFill>
          <a:blip r:embed="rId3"/>
          <a:stretch>
            <a:fillRect/>
          </a:stretch>
        </p:blipFill>
        <p:spPr>
          <a:xfrm>
            <a:off x="8928849" y="511344"/>
            <a:ext cx="2822693" cy="676715"/>
          </a:xfrm>
          <a:prstGeom prst="rect">
            <a:avLst/>
          </a:prstGeom>
        </p:spPr>
      </p:pic>
      <p:sp>
        <p:nvSpPr>
          <p:cNvPr id="5" name="Slide Number Placeholder 4">
            <a:extLst>
              <a:ext uri="{FF2B5EF4-FFF2-40B4-BE49-F238E27FC236}">
                <a16:creationId xmlns:a16="http://schemas.microsoft.com/office/drawing/2014/main" id="{B2FF4C86-763C-B4F0-9837-2E548650764C}"/>
              </a:ext>
            </a:extLst>
          </p:cNvPr>
          <p:cNvSpPr>
            <a:spLocks noGrp="1"/>
          </p:cNvSpPr>
          <p:nvPr>
            <p:ph type="sldNum" sz="quarter" idx="12"/>
          </p:nvPr>
        </p:nvSpPr>
        <p:spPr/>
        <p:txBody>
          <a:bodyPr/>
          <a:lstStyle/>
          <a:p>
            <a:fld id="{13718C5C-5057-494A-9B5F-32CDE210C4AA}" type="slidenum">
              <a:rPr lang="en-US" smtClean="0"/>
              <a:t>26</a:t>
            </a:fld>
            <a:endParaRPr lang="en-US"/>
          </a:p>
        </p:txBody>
      </p:sp>
    </p:spTree>
    <p:extLst>
      <p:ext uri="{BB962C8B-B14F-4D97-AF65-F5344CB8AC3E}">
        <p14:creationId xmlns:p14="http://schemas.microsoft.com/office/powerpoint/2010/main" val="35957350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823889-D768-4D5E-EABE-B9AA875CA0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CC86C6-5490-3E9E-1889-BA9E4AB2E0E0}"/>
              </a:ext>
            </a:extLst>
          </p:cNvPr>
          <p:cNvSpPr>
            <a:spLocks noGrp="1"/>
          </p:cNvSpPr>
          <p:nvPr>
            <p:ph type="title"/>
          </p:nvPr>
        </p:nvSpPr>
        <p:spPr/>
        <p:txBody>
          <a:bodyPr>
            <a:normAutofit/>
          </a:bodyPr>
          <a:lstStyle/>
          <a:p>
            <a:pPr algn="ctr"/>
            <a:r>
              <a:rPr lang="en-US" dirty="0"/>
              <a:t>GSA Solicitation –Submission of PLA </a:t>
            </a:r>
            <a:r>
              <a:rPr lang="en-US" dirty="0">
                <a:solidFill>
                  <a:srgbClr val="FF0000"/>
                </a:solidFill>
              </a:rPr>
              <a:t>After </a:t>
            </a:r>
            <a:r>
              <a:rPr lang="en-US" dirty="0"/>
              <a:t>Contract Award</a:t>
            </a:r>
          </a:p>
        </p:txBody>
      </p:sp>
      <p:sp>
        <p:nvSpPr>
          <p:cNvPr id="3" name="Content Placeholder 2">
            <a:extLst>
              <a:ext uri="{FF2B5EF4-FFF2-40B4-BE49-F238E27FC236}">
                <a16:creationId xmlns:a16="http://schemas.microsoft.com/office/drawing/2014/main" id="{AED4E010-16FC-5326-9EF7-9700C51765C6}"/>
              </a:ext>
            </a:extLst>
          </p:cNvPr>
          <p:cNvSpPr>
            <a:spLocks noGrp="1"/>
          </p:cNvSpPr>
          <p:nvPr>
            <p:ph idx="1"/>
          </p:nvPr>
        </p:nvSpPr>
        <p:spPr>
          <a:xfrm>
            <a:off x="497840" y="2716848"/>
            <a:ext cx="10541000" cy="4041761"/>
          </a:xfrm>
        </p:spPr>
        <p:txBody>
          <a:bodyPr>
            <a:normAutofit/>
          </a:bodyPr>
          <a:lstStyle/>
          <a:p>
            <a:endParaRPr lang="en-US" dirty="0">
              <a:latin typeface="Calibri" panose="020F0502020204030204" pitchFamily="34" charset="0"/>
              <a:cs typeface="Calibri" panose="020F0502020204030204" pitchFamily="34" charset="0"/>
            </a:endParaRPr>
          </a:p>
          <a:p>
            <a:pPr>
              <a:buFont typeface="Wingdings" pitchFamily="2" charset="2"/>
              <a:buChar char="§"/>
            </a:pPr>
            <a:r>
              <a:rPr lang="en-US" b="0" i="0" u="none" strike="noStrike" dirty="0">
                <a:solidFill>
                  <a:srgbClr val="212121"/>
                </a:solidFill>
                <a:effectLst/>
                <a:latin typeface="Source Sans Pro" panose="020B0503030403020204" pitchFamily="34" charset="0"/>
              </a:rPr>
              <a:t>International Falls Land Port of Entry project in Minnesota</a:t>
            </a:r>
          </a:p>
          <a:p>
            <a:pPr>
              <a:buFont typeface="Wingdings" pitchFamily="2" charset="2"/>
              <a:buChar char="§"/>
            </a:pPr>
            <a:endParaRPr lang="en-US" dirty="0">
              <a:solidFill>
                <a:srgbClr val="212121"/>
              </a:solidFill>
              <a:latin typeface="Source Sans Pro" panose="020B0503030403020204" pitchFamily="34" charset="0"/>
            </a:endParaRPr>
          </a:p>
          <a:p>
            <a:pPr>
              <a:buFont typeface="Wingdings" pitchFamily="2" charset="2"/>
              <a:buChar char="§"/>
            </a:pPr>
            <a:r>
              <a:rPr lang="en-US" dirty="0">
                <a:solidFill>
                  <a:srgbClr val="212121"/>
                </a:solidFill>
                <a:latin typeface="Source Sans Pro" panose="020B0503030403020204" pitchFamily="34" charset="0"/>
              </a:rPr>
              <a:t>C</a:t>
            </a:r>
            <a:r>
              <a:rPr lang="en-US" b="0" i="0" u="none" strike="noStrike" dirty="0">
                <a:solidFill>
                  <a:srgbClr val="212121"/>
                </a:solidFill>
                <a:effectLst/>
                <a:latin typeface="Source Sans Pro" panose="020B0503030403020204" pitchFamily="34" charset="0"/>
              </a:rPr>
              <a:t>onstruction costs is in the range of $175 million to $195 million</a:t>
            </a:r>
            <a:endParaRPr lang="en-US" b="0" i="0" u="none" strike="noStrike" dirty="0">
              <a:solidFill>
                <a:srgbClr val="212121"/>
              </a:solidFill>
              <a:effectLst/>
              <a:latin typeface="Calibri" panose="020F0502020204030204" pitchFamily="34" charset="0"/>
              <a:cs typeface="Calibri" panose="020F0502020204030204" pitchFamily="34" charset="0"/>
            </a:endParaRPr>
          </a:p>
          <a:p>
            <a:pPr>
              <a:buFont typeface="Wingdings" pitchFamily="2" charset="2"/>
              <a:buChar char="§"/>
            </a:pPr>
            <a:endParaRPr lang="en-US" dirty="0">
              <a:solidFill>
                <a:srgbClr val="212121"/>
              </a:solidFill>
              <a:latin typeface="Calibri" panose="020F0502020204030204" pitchFamily="34" charset="0"/>
              <a:cs typeface="Calibri" panose="020F0502020204030204" pitchFamily="34" charset="0"/>
            </a:endParaRPr>
          </a:p>
          <a:p>
            <a:pPr>
              <a:buFont typeface="Wingdings" pitchFamily="2" charset="2"/>
              <a:buChar char="§"/>
            </a:pPr>
            <a:r>
              <a:rPr lang="en-US" b="0" i="0" u="none" strike="noStrike" dirty="0">
                <a:solidFill>
                  <a:srgbClr val="212121"/>
                </a:solidFill>
                <a:effectLst/>
                <a:latin typeface="Calibri" panose="020F0502020204030204" pitchFamily="34" charset="0"/>
                <a:cs typeface="Calibri" panose="020F0502020204030204" pitchFamily="34" charset="0"/>
              </a:rPr>
              <a:t>Offerors are invited to submit a proposal in response to this solicitation, which is subject to the mandatory use of a Project Labor Agreement (PLA). As such, this solicitation shall include FAR 52.222-33 (Alt. II) Notice of Requirement for Project Labor Agreement, and an offeror </a:t>
            </a:r>
            <a:r>
              <a:rPr lang="en-US" b="1" i="0" u="none" strike="noStrike" dirty="0">
                <a:solidFill>
                  <a:srgbClr val="212121"/>
                </a:solidFill>
                <a:effectLst/>
                <a:latin typeface="Calibri" panose="020F0502020204030204" pitchFamily="34" charset="0"/>
                <a:cs typeface="Calibri" panose="020F0502020204030204" pitchFamily="34" charset="0"/>
              </a:rPr>
              <a:t>must submit a fully executed PLA after contract award/but prior to construction notice to proceed. </a:t>
            </a:r>
          </a:p>
          <a:p>
            <a:pPr>
              <a:buFont typeface="Wingdings" pitchFamily="2" charset="2"/>
              <a:buChar char="§"/>
            </a:pPr>
            <a:endParaRPr lang="en-US" b="1" dirty="0">
              <a:solidFill>
                <a:srgbClr val="212121"/>
              </a:solidFill>
              <a:latin typeface="Calibri" panose="020F0502020204030204" pitchFamily="34" charset="0"/>
              <a:cs typeface="Calibri" panose="020F0502020204030204" pitchFamily="34" charset="0"/>
            </a:endParaRPr>
          </a:p>
          <a:p>
            <a:pPr>
              <a:buFont typeface="Wingdings" pitchFamily="2" charset="2"/>
              <a:buChar char="§"/>
            </a:pPr>
            <a:r>
              <a:rPr lang="en-US" i="0" u="none" strike="noStrike" dirty="0">
                <a:solidFill>
                  <a:srgbClr val="212121"/>
                </a:solidFill>
                <a:effectLst/>
                <a:latin typeface="Calibri" panose="020F0502020204030204" pitchFamily="34" charset="0"/>
                <a:cs typeface="Calibri" panose="020F0502020204030204" pitchFamily="34" charset="0"/>
              </a:rPr>
              <a:t>https://</a:t>
            </a:r>
            <a:r>
              <a:rPr lang="en-US" i="0" u="none" strike="noStrike" dirty="0" err="1">
                <a:solidFill>
                  <a:srgbClr val="212121"/>
                </a:solidFill>
                <a:effectLst/>
                <a:latin typeface="Calibri" panose="020F0502020204030204" pitchFamily="34" charset="0"/>
                <a:cs typeface="Calibri" panose="020F0502020204030204" pitchFamily="34" charset="0"/>
              </a:rPr>
              <a:t>sam.gov</a:t>
            </a:r>
            <a:r>
              <a:rPr lang="en-US" i="0" u="none" strike="noStrike" dirty="0">
                <a:solidFill>
                  <a:srgbClr val="212121"/>
                </a:solidFill>
                <a:effectLst/>
                <a:latin typeface="Calibri" panose="020F0502020204030204" pitchFamily="34" charset="0"/>
                <a:cs typeface="Calibri" panose="020F0502020204030204" pitchFamily="34" charset="0"/>
              </a:rPr>
              <a:t>/</a:t>
            </a:r>
            <a:r>
              <a:rPr lang="en-US" i="0" u="none" strike="noStrike" dirty="0" err="1">
                <a:solidFill>
                  <a:srgbClr val="212121"/>
                </a:solidFill>
                <a:effectLst/>
                <a:latin typeface="Calibri" panose="020F0502020204030204" pitchFamily="34" charset="0"/>
                <a:cs typeface="Calibri" panose="020F0502020204030204" pitchFamily="34" charset="0"/>
              </a:rPr>
              <a:t>opp</a:t>
            </a:r>
            <a:r>
              <a:rPr lang="en-US" i="0" u="none" strike="noStrike" dirty="0">
                <a:solidFill>
                  <a:srgbClr val="212121"/>
                </a:solidFill>
                <a:effectLst/>
                <a:latin typeface="Calibri" panose="020F0502020204030204" pitchFamily="34" charset="0"/>
                <a:cs typeface="Calibri" panose="020F0502020204030204" pitchFamily="34" charset="0"/>
              </a:rPr>
              <a:t>/3dbad330ddea44d9ab9a9df44df3a0c0/view</a:t>
            </a:r>
          </a:p>
          <a:p>
            <a:pPr>
              <a:buFont typeface="Wingdings" pitchFamily="2" charset="2"/>
              <a:buChar char="§"/>
            </a:pPr>
            <a:endParaRPr lang="en-US" b="1" dirty="0">
              <a:solidFill>
                <a:srgbClr val="212121"/>
              </a:solidFill>
              <a:latin typeface="Calibri" panose="020F0502020204030204" pitchFamily="34" charset="0"/>
              <a:cs typeface="Calibri" panose="020F0502020204030204" pitchFamily="34" charset="0"/>
            </a:endParaRPr>
          </a:p>
          <a:p>
            <a:endParaRPr lang="en-US"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2">
                  <a:lumMod val="60000"/>
                  <a:lumOff val="40000"/>
                </a:schemeClr>
              </a:solidFill>
            </a:endParaRPr>
          </a:p>
        </p:txBody>
      </p:sp>
      <p:pic>
        <p:nvPicPr>
          <p:cNvPr id="4" name="Picture 3">
            <a:extLst>
              <a:ext uri="{FF2B5EF4-FFF2-40B4-BE49-F238E27FC236}">
                <a16:creationId xmlns:a16="http://schemas.microsoft.com/office/drawing/2014/main" id="{05BC4420-E9E6-07DE-0E33-18596E67DC48}"/>
              </a:ext>
            </a:extLst>
          </p:cNvPr>
          <p:cNvPicPr>
            <a:picLocks noChangeAspect="1"/>
          </p:cNvPicPr>
          <p:nvPr/>
        </p:nvPicPr>
        <p:blipFill>
          <a:blip r:embed="rId2"/>
          <a:stretch>
            <a:fillRect/>
          </a:stretch>
        </p:blipFill>
        <p:spPr>
          <a:xfrm>
            <a:off x="8928849" y="511344"/>
            <a:ext cx="2822693" cy="676715"/>
          </a:xfrm>
          <a:prstGeom prst="rect">
            <a:avLst/>
          </a:prstGeom>
        </p:spPr>
      </p:pic>
      <p:sp>
        <p:nvSpPr>
          <p:cNvPr id="5" name="Slide Number Placeholder 4">
            <a:extLst>
              <a:ext uri="{FF2B5EF4-FFF2-40B4-BE49-F238E27FC236}">
                <a16:creationId xmlns:a16="http://schemas.microsoft.com/office/drawing/2014/main" id="{3CC1D42D-3ECA-884C-6CFE-2B9E48085CEC}"/>
              </a:ext>
            </a:extLst>
          </p:cNvPr>
          <p:cNvSpPr>
            <a:spLocks noGrp="1"/>
          </p:cNvSpPr>
          <p:nvPr>
            <p:ph type="sldNum" sz="quarter" idx="12"/>
          </p:nvPr>
        </p:nvSpPr>
        <p:spPr/>
        <p:txBody>
          <a:bodyPr/>
          <a:lstStyle/>
          <a:p>
            <a:fld id="{13718C5C-5057-494A-9B5F-32CDE210C4AA}" type="slidenum">
              <a:rPr lang="en-US" smtClean="0"/>
              <a:t>27</a:t>
            </a:fld>
            <a:endParaRPr lang="en-US"/>
          </a:p>
        </p:txBody>
      </p:sp>
    </p:spTree>
    <p:extLst>
      <p:ext uri="{BB962C8B-B14F-4D97-AF65-F5344CB8AC3E}">
        <p14:creationId xmlns:p14="http://schemas.microsoft.com/office/powerpoint/2010/main" val="42044859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D8AB61-81CF-5DF1-4A5F-E207598836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340AFC-BEC1-4C8B-DA28-B7D0745E3346}"/>
              </a:ext>
            </a:extLst>
          </p:cNvPr>
          <p:cNvSpPr>
            <a:spLocks noGrp="1"/>
          </p:cNvSpPr>
          <p:nvPr>
            <p:ph type="title"/>
          </p:nvPr>
        </p:nvSpPr>
        <p:spPr/>
        <p:txBody>
          <a:bodyPr/>
          <a:lstStyle/>
          <a:p>
            <a:pPr algn="ctr"/>
            <a:r>
              <a:rPr lang="en-US" dirty="0"/>
              <a:t>The OMB Addresses Timing of PLA Submission </a:t>
            </a:r>
          </a:p>
        </p:txBody>
      </p:sp>
      <p:sp>
        <p:nvSpPr>
          <p:cNvPr id="3" name="Content Placeholder 2">
            <a:extLst>
              <a:ext uri="{FF2B5EF4-FFF2-40B4-BE49-F238E27FC236}">
                <a16:creationId xmlns:a16="http://schemas.microsoft.com/office/drawing/2014/main" id="{DA825D06-117D-52F5-82DA-F94BB611D680}"/>
              </a:ext>
            </a:extLst>
          </p:cNvPr>
          <p:cNvSpPr>
            <a:spLocks noGrp="1"/>
          </p:cNvSpPr>
          <p:nvPr>
            <p:ph idx="1"/>
          </p:nvPr>
        </p:nvSpPr>
        <p:spPr>
          <a:xfrm>
            <a:off x="617838" y="2638044"/>
            <a:ext cx="10735962" cy="3715864"/>
          </a:xfrm>
        </p:spPr>
        <p:txBody>
          <a:bodyPr>
            <a:normAutofit fontScale="85000" lnSpcReduction="10000"/>
          </a:bodyPr>
          <a:lstStyle/>
          <a:p>
            <a:pPr marL="0" indent="0">
              <a:buNone/>
            </a:pPr>
            <a:endParaRPr lang="en-US" sz="2400" dirty="0">
              <a:solidFill>
                <a:srgbClr val="000000"/>
              </a:solidFill>
              <a:latin typeface="Helvetica" pitchFamily="2" charset="0"/>
            </a:endParaRPr>
          </a:p>
          <a:p>
            <a:pPr>
              <a:buFont typeface="Wingdings" pitchFamily="2" charset="2"/>
              <a:buChar char="§"/>
            </a:pPr>
            <a:r>
              <a:rPr lang="en-US" sz="2400" dirty="0">
                <a:solidFill>
                  <a:srgbClr val="000000"/>
                </a:solidFill>
                <a:latin typeface="Calibri" panose="020F0502020204030204" pitchFamily="34" charset="0"/>
                <a:cs typeface="Calibri" panose="020F0502020204030204" pitchFamily="34" charset="0"/>
              </a:rPr>
              <a:t>In a Dec. 18, 2023 memo, t</a:t>
            </a:r>
            <a:r>
              <a:rPr lang="en-US" sz="2400" b="0" i="0" u="none" strike="noStrike" dirty="0">
                <a:solidFill>
                  <a:srgbClr val="000000"/>
                </a:solidFill>
                <a:effectLst/>
                <a:latin typeface="Calibri" panose="020F0502020204030204" pitchFamily="34" charset="0"/>
                <a:cs typeface="Calibri" panose="020F0502020204030204" pitchFamily="34" charset="0"/>
              </a:rPr>
              <a:t>he OMB ”encourages” agencies to use the results of their inclusive market research to help determine the best timing for requiring submission of the PLA.</a:t>
            </a:r>
            <a:endParaRPr lang="en-US" sz="2400" dirty="0">
              <a:solidFill>
                <a:srgbClr val="000000"/>
              </a:solidFill>
              <a:latin typeface="Calibri" panose="020F0502020204030204" pitchFamily="34" charset="0"/>
              <a:cs typeface="Calibri" panose="020F0502020204030204" pitchFamily="34" charset="0"/>
            </a:endParaRPr>
          </a:p>
          <a:p>
            <a:pPr marL="0" indent="0">
              <a:buNone/>
            </a:pPr>
            <a:endParaRPr lang="en-US" sz="2400" b="0" i="0" u="none" strike="noStrike" dirty="0">
              <a:solidFill>
                <a:srgbClr val="000000"/>
              </a:solidFill>
              <a:effectLst/>
              <a:latin typeface="Calibri" panose="020F0502020204030204" pitchFamily="34" charset="0"/>
              <a:cs typeface="Calibri" panose="020F0502020204030204" pitchFamily="34" charset="0"/>
            </a:endParaRPr>
          </a:p>
          <a:p>
            <a:pPr>
              <a:buFont typeface="Wingdings" pitchFamily="2" charset="2"/>
              <a:buChar char="§"/>
            </a:pPr>
            <a:r>
              <a:rPr lang="en-US" sz="2400" b="0" i="0" u="none" strike="noStrike" dirty="0">
                <a:solidFill>
                  <a:srgbClr val="000000"/>
                </a:solidFill>
                <a:effectLst/>
                <a:latin typeface="Calibri" panose="020F0502020204030204" pitchFamily="34" charset="0"/>
                <a:cs typeface="Calibri" panose="020F0502020204030204" pitchFamily="34" charset="0"/>
              </a:rPr>
              <a:t>If market research indicates that the prospective offerors have significant experience with PLAs, then it may be feasible for the solicitation to require that offerors submit a PLA with their proposal or bid. </a:t>
            </a:r>
          </a:p>
          <a:p>
            <a:pPr>
              <a:buFont typeface="Wingdings" pitchFamily="2" charset="2"/>
              <a:buChar char="§"/>
            </a:pPr>
            <a:endParaRPr lang="en-US" sz="2400" dirty="0">
              <a:solidFill>
                <a:srgbClr val="000000"/>
              </a:solidFill>
              <a:latin typeface="Calibri" panose="020F0502020204030204" pitchFamily="34" charset="0"/>
              <a:cs typeface="Calibri" panose="020F0502020204030204" pitchFamily="34" charset="0"/>
            </a:endParaRPr>
          </a:p>
          <a:p>
            <a:pPr>
              <a:buFont typeface="Wingdings" pitchFamily="2" charset="2"/>
              <a:buChar char="§"/>
            </a:pPr>
            <a:r>
              <a:rPr lang="en-US" sz="2400" b="0" i="0" u="none" strike="noStrike" dirty="0">
                <a:solidFill>
                  <a:srgbClr val="000000"/>
                </a:solidFill>
                <a:effectLst/>
                <a:latin typeface="Calibri" panose="020F0502020204030204" pitchFamily="34" charset="0"/>
                <a:cs typeface="Calibri" panose="020F0502020204030204" pitchFamily="34" charset="0"/>
              </a:rPr>
              <a:t>By contrast, if few of the prospective offerors have experience with PLAs (e.g., they are non-unionized contractors or small businesses that lack experience with PLAs), then permitting submission of the PLA after award may help to facilitate greater interest in the competition and avoid unintended barriers to entry.</a:t>
            </a:r>
            <a:endParaRPr lang="en-US" sz="2400" dirty="0">
              <a:solidFill>
                <a:srgbClr val="000000"/>
              </a:solidFill>
              <a:effectLst/>
              <a:latin typeface="Helvetica" pitchFamily="2" charset="0"/>
            </a:endParaRPr>
          </a:p>
          <a:p>
            <a:pPr>
              <a:buFont typeface="Wingdings" pitchFamily="2" charset="2"/>
              <a:buChar char="§"/>
            </a:pPr>
            <a:endParaRPr lang="en-US" sz="2400" dirty="0">
              <a:solidFill>
                <a:srgbClr val="0A2458"/>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DFDECE2D-992A-7513-DF11-1993CC8603DE}"/>
              </a:ext>
            </a:extLst>
          </p:cNvPr>
          <p:cNvPicPr>
            <a:picLocks noChangeAspect="1"/>
          </p:cNvPicPr>
          <p:nvPr/>
        </p:nvPicPr>
        <p:blipFill>
          <a:blip r:embed="rId2"/>
          <a:stretch>
            <a:fillRect/>
          </a:stretch>
        </p:blipFill>
        <p:spPr>
          <a:xfrm>
            <a:off x="8937475" y="504092"/>
            <a:ext cx="2822693" cy="676715"/>
          </a:xfrm>
          <a:prstGeom prst="rect">
            <a:avLst/>
          </a:prstGeom>
        </p:spPr>
      </p:pic>
      <p:sp>
        <p:nvSpPr>
          <p:cNvPr id="5" name="Slide Number Placeholder 4">
            <a:extLst>
              <a:ext uri="{FF2B5EF4-FFF2-40B4-BE49-F238E27FC236}">
                <a16:creationId xmlns:a16="http://schemas.microsoft.com/office/drawing/2014/main" id="{6E240AA2-409A-90C1-5D64-5D661B878958}"/>
              </a:ext>
            </a:extLst>
          </p:cNvPr>
          <p:cNvSpPr>
            <a:spLocks noGrp="1"/>
          </p:cNvSpPr>
          <p:nvPr>
            <p:ph type="sldNum" sz="quarter" idx="12"/>
          </p:nvPr>
        </p:nvSpPr>
        <p:spPr/>
        <p:txBody>
          <a:bodyPr/>
          <a:lstStyle/>
          <a:p>
            <a:fld id="{13718C5C-5057-494A-9B5F-32CDE210C4AA}" type="slidenum">
              <a:rPr lang="en-US" smtClean="0"/>
              <a:t>28</a:t>
            </a:fld>
            <a:endParaRPr lang="en-US"/>
          </a:p>
        </p:txBody>
      </p:sp>
    </p:spTree>
    <p:extLst>
      <p:ext uri="{BB962C8B-B14F-4D97-AF65-F5344CB8AC3E}">
        <p14:creationId xmlns:p14="http://schemas.microsoft.com/office/powerpoint/2010/main" val="28806853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a:extLst>
            <a:ext uri="{FF2B5EF4-FFF2-40B4-BE49-F238E27FC236}">
              <a16:creationId xmlns:a16="http://schemas.microsoft.com/office/drawing/2014/main" id="{5A2A987D-FE2A-BCAA-C879-A1F1176CB45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9D59781-884B-DD24-7B9C-C9D292D727B1}"/>
              </a:ext>
            </a:extLst>
          </p:cNvPr>
          <p:cNvSpPr>
            <a:spLocks noGrp="1"/>
          </p:cNvSpPr>
          <p:nvPr>
            <p:ph type="title"/>
          </p:nvPr>
        </p:nvSpPr>
        <p:spPr>
          <a:xfrm>
            <a:off x="497840" y="1812606"/>
            <a:ext cx="10855960" cy="2699759"/>
          </a:xfrm>
        </p:spPr>
        <p:txBody>
          <a:bodyPr>
            <a:normAutofit/>
          </a:bodyPr>
          <a:lstStyle/>
          <a:p>
            <a:r>
              <a:rPr lang="en-US" dirty="0"/>
              <a:t>					 Part III</a:t>
            </a:r>
            <a:br>
              <a:rPr lang="en-US" dirty="0"/>
            </a:br>
            <a:br>
              <a:rPr lang="en-US" dirty="0"/>
            </a:br>
            <a:br>
              <a:rPr lang="en-US" dirty="0"/>
            </a:br>
            <a:r>
              <a:rPr lang="en-US" dirty="0"/>
              <a:t>	             Responding to a Market Analysis to</a:t>
            </a:r>
            <a:br>
              <a:rPr lang="en-US" dirty="0"/>
            </a:br>
            <a:r>
              <a:rPr lang="en-US" dirty="0"/>
              <a:t>                                Support the Use of a PLA</a:t>
            </a:r>
          </a:p>
        </p:txBody>
      </p:sp>
      <p:pic>
        <p:nvPicPr>
          <p:cNvPr id="4" name="Picture 3">
            <a:extLst>
              <a:ext uri="{FF2B5EF4-FFF2-40B4-BE49-F238E27FC236}">
                <a16:creationId xmlns:a16="http://schemas.microsoft.com/office/drawing/2014/main" id="{47110889-38D8-7670-1AFD-0D8012DAE676}"/>
              </a:ext>
            </a:extLst>
          </p:cNvPr>
          <p:cNvPicPr>
            <a:picLocks noChangeAspect="1"/>
          </p:cNvPicPr>
          <p:nvPr/>
        </p:nvPicPr>
        <p:blipFill>
          <a:blip r:embed="rId2"/>
          <a:stretch>
            <a:fillRect/>
          </a:stretch>
        </p:blipFill>
        <p:spPr>
          <a:xfrm>
            <a:off x="8902970" y="502718"/>
            <a:ext cx="2822693" cy="676715"/>
          </a:xfrm>
          <a:prstGeom prst="rect">
            <a:avLst/>
          </a:prstGeom>
        </p:spPr>
      </p:pic>
      <p:sp>
        <p:nvSpPr>
          <p:cNvPr id="2" name="Slide Number Placeholder 1">
            <a:extLst>
              <a:ext uri="{FF2B5EF4-FFF2-40B4-BE49-F238E27FC236}">
                <a16:creationId xmlns:a16="http://schemas.microsoft.com/office/drawing/2014/main" id="{7B726DA4-AE9A-8E4B-DFBE-6B5F7C1C430F}"/>
              </a:ext>
            </a:extLst>
          </p:cNvPr>
          <p:cNvSpPr>
            <a:spLocks noGrp="1"/>
          </p:cNvSpPr>
          <p:nvPr>
            <p:ph type="sldNum" sz="quarter" idx="12"/>
          </p:nvPr>
        </p:nvSpPr>
        <p:spPr/>
        <p:txBody>
          <a:bodyPr/>
          <a:lstStyle/>
          <a:p>
            <a:fld id="{13718C5C-5057-494A-9B5F-32CDE210C4AA}" type="slidenum">
              <a:rPr lang="en-US" smtClean="0"/>
              <a:t>29</a:t>
            </a:fld>
            <a:endParaRPr lang="en-US"/>
          </a:p>
        </p:txBody>
      </p:sp>
    </p:spTree>
    <p:extLst>
      <p:ext uri="{BB962C8B-B14F-4D97-AF65-F5344CB8AC3E}">
        <p14:creationId xmlns:p14="http://schemas.microsoft.com/office/powerpoint/2010/main" val="1183370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403B04-5E57-2A0E-43D2-EAF4B4495D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45E4CE-383D-759F-EFE4-5538AC085A95}"/>
              </a:ext>
            </a:extLst>
          </p:cNvPr>
          <p:cNvSpPr>
            <a:spLocks noGrp="1"/>
          </p:cNvSpPr>
          <p:nvPr>
            <p:ph type="title"/>
          </p:nvPr>
        </p:nvSpPr>
        <p:spPr/>
        <p:txBody>
          <a:bodyPr/>
          <a:lstStyle/>
          <a:p>
            <a:pPr algn="ctr"/>
            <a:r>
              <a:rPr lang="en-US" dirty="0"/>
              <a:t>Overview of Presentation</a:t>
            </a:r>
          </a:p>
        </p:txBody>
      </p:sp>
      <p:sp>
        <p:nvSpPr>
          <p:cNvPr id="3" name="Content Placeholder 2">
            <a:extLst>
              <a:ext uri="{FF2B5EF4-FFF2-40B4-BE49-F238E27FC236}">
                <a16:creationId xmlns:a16="http://schemas.microsoft.com/office/drawing/2014/main" id="{FB0726F7-A131-25D6-AA25-DE2AFD1127B1}"/>
              </a:ext>
            </a:extLst>
          </p:cNvPr>
          <p:cNvSpPr>
            <a:spLocks noGrp="1"/>
          </p:cNvSpPr>
          <p:nvPr>
            <p:ph idx="1"/>
          </p:nvPr>
        </p:nvSpPr>
        <p:spPr>
          <a:xfrm>
            <a:off x="636104" y="2638043"/>
            <a:ext cx="10585173" cy="4070869"/>
          </a:xfrm>
        </p:spPr>
        <p:txBody>
          <a:bodyPr>
            <a:normAutofit/>
          </a:bodyPr>
          <a:lstStyle/>
          <a:p>
            <a:pPr marL="0" indent="0">
              <a:buNone/>
            </a:pPr>
            <a:r>
              <a:rPr lang="en-US" sz="2000" dirty="0">
                <a:latin typeface="Calibri" panose="020F0502020204030204" pitchFamily="34" charset="0"/>
                <a:cs typeface="Calibri" panose="020F0502020204030204" pitchFamily="34" charset="0"/>
              </a:rPr>
              <a:t> </a:t>
            </a:r>
          </a:p>
          <a:p>
            <a:pPr>
              <a:buFont typeface="Wingdings" pitchFamily="2" charset="2"/>
              <a:buChar char="§"/>
            </a:pPr>
            <a:r>
              <a:rPr lang="en-US" sz="2000" b="1" dirty="0">
                <a:latin typeface="+mn-lt"/>
                <a:cs typeface="Calibri" panose="020F0502020204030204" pitchFamily="34" charset="0"/>
              </a:rPr>
              <a:t>Part IV</a:t>
            </a:r>
            <a:r>
              <a:rPr lang="en-US" sz="2000" dirty="0">
                <a:latin typeface="+mn-lt"/>
                <a:cs typeface="Calibri" panose="020F0502020204030204" pitchFamily="34" charset="0"/>
              </a:rPr>
              <a:t>: The Biden administration’s promotion of the use of PLAs on federally-assisted projects undertaken pursuant to a federal loan or grant under the CHIPS and Science Act of 2022 and </a:t>
            </a:r>
            <a:r>
              <a:rPr lang="en-US" sz="2000" b="0" i="0" u="none" strike="noStrike" dirty="0">
                <a:solidFill>
                  <a:srgbClr val="222222"/>
                </a:solidFill>
                <a:effectLst/>
                <a:latin typeface="+mn-lt"/>
              </a:rPr>
              <a:t>Infrastructure Investment and Jobs Act of 2021.</a:t>
            </a:r>
          </a:p>
          <a:p>
            <a:pPr marL="0" indent="0">
              <a:buNone/>
            </a:pPr>
            <a:endParaRPr lang="en-US" sz="2000" dirty="0">
              <a:solidFill>
                <a:srgbClr val="222222"/>
              </a:solidFill>
              <a:cs typeface="Calibri" panose="020F0502020204030204" pitchFamily="34" charset="0"/>
            </a:endParaRPr>
          </a:p>
          <a:p>
            <a:pPr>
              <a:buFont typeface="Wingdings" pitchFamily="2" charset="2"/>
              <a:buChar char="§"/>
            </a:pPr>
            <a:r>
              <a:rPr lang="en-US" sz="2000" b="1" dirty="0">
                <a:solidFill>
                  <a:srgbClr val="222222"/>
                </a:solidFill>
                <a:latin typeface="Calibri" panose="020F0502020204030204" pitchFamily="34" charset="0"/>
                <a:cs typeface="Calibri" panose="020F0502020204030204" pitchFamily="34" charset="0"/>
              </a:rPr>
              <a:t>Part V: </a:t>
            </a:r>
            <a:r>
              <a:rPr lang="en-US" sz="2000" dirty="0">
                <a:solidFill>
                  <a:srgbClr val="222222"/>
                </a:solidFill>
                <a:latin typeface="Calibri" panose="020F0502020204030204" pitchFamily="34" charset="0"/>
                <a:cs typeface="Calibri" panose="020F0502020204030204" pitchFamily="34" charset="0"/>
              </a:rPr>
              <a:t>Use of PLAs on projects to which the Inflation Reduction Act’s fivefold tax credits and deductions apply.</a:t>
            </a:r>
            <a:endParaRPr lang="en-US" sz="2000" dirty="0">
              <a:latin typeface="Calibri" panose="020F0502020204030204" pitchFamily="34" charset="0"/>
              <a:cs typeface="Calibri" panose="020F0502020204030204" pitchFamily="34" charset="0"/>
            </a:endParaRPr>
          </a:p>
          <a:p>
            <a:pPr marL="0" indent="0">
              <a:buNone/>
            </a:pPr>
            <a:endParaRPr lang="en-US" sz="2000" dirty="0">
              <a:latin typeface="Calibri" panose="020F0502020204030204" pitchFamily="34" charset="0"/>
              <a:cs typeface="Calibri" panose="020F0502020204030204" pitchFamily="34" charset="0"/>
            </a:endParaRPr>
          </a:p>
          <a:p>
            <a:pPr>
              <a:buFont typeface="Wingdings" pitchFamily="2" charset="2"/>
              <a:buChar char="§"/>
            </a:pPr>
            <a:r>
              <a:rPr lang="en-US" sz="2000" b="1" dirty="0">
                <a:latin typeface="Calibri" panose="020F0502020204030204" pitchFamily="34" charset="0"/>
                <a:cs typeface="Calibri" panose="020F0502020204030204" pitchFamily="34" charset="0"/>
              </a:rPr>
              <a:t>Part VI</a:t>
            </a:r>
            <a:r>
              <a:rPr lang="en-US" sz="2000" dirty="0">
                <a:latin typeface="Calibri" panose="020F0502020204030204" pitchFamily="34" charset="0"/>
                <a:cs typeface="Calibri" panose="020F0502020204030204" pitchFamily="34" charset="0"/>
              </a:rPr>
              <a:t>: Tools for effective advocacy for PLAs on state and local projects and sample talking points. </a:t>
            </a:r>
          </a:p>
        </p:txBody>
      </p:sp>
      <p:pic>
        <p:nvPicPr>
          <p:cNvPr id="4" name="Picture 3">
            <a:extLst>
              <a:ext uri="{FF2B5EF4-FFF2-40B4-BE49-F238E27FC236}">
                <a16:creationId xmlns:a16="http://schemas.microsoft.com/office/drawing/2014/main" id="{6F17DFD7-8F0E-E62B-FBE6-6F33A064C4F5}"/>
              </a:ext>
            </a:extLst>
          </p:cNvPr>
          <p:cNvPicPr>
            <a:picLocks noChangeAspect="1"/>
          </p:cNvPicPr>
          <p:nvPr/>
        </p:nvPicPr>
        <p:blipFill>
          <a:blip r:embed="rId2"/>
          <a:stretch>
            <a:fillRect/>
          </a:stretch>
        </p:blipFill>
        <p:spPr>
          <a:xfrm>
            <a:off x="8937475" y="504092"/>
            <a:ext cx="2822693" cy="676715"/>
          </a:xfrm>
          <a:prstGeom prst="rect">
            <a:avLst/>
          </a:prstGeom>
        </p:spPr>
      </p:pic>
      <p:sp>
        <p:nvSpPr>
          <p:cNvPr id="5" name="Slide Number Placeholder 4">
            <a:extLst>
              <a:ext uri="{FF2B5EF4-FFF2-40B4-BE49-F238E27FC236}">
                <a16:creationId xmlns:a16="http://schemas.microsoft.com/office/drawing/2014/main" id="{7F9E6F66-1AF1-3026-7E0A-EC055AB7C4CB}"/>
              </a:ext>
            </a:extLst>
          </p:cNvPr>
          <p:cNvSpPr>
            <a:spLocks noGrp="1"/>
          </p:cNvSpPr>
          <p:nvPr>
            <p:ph type="sldNum" sz="quarter" idx="12"/>
          </p:nvPr>
        </p:nvSpPr>
        <p:spPr/>
        <p:txBody>
          <a:bodyPr/>
          <a:lstStyle/>
          <a:p>
            <a:fld id="{13718C5C-5057-494A-9B5F-32CDE210C4AA}" type="slidenum">
              <a:rPr lang="en-US" smtClean="0"/>
              <a:t>3</a:t>
            </a:fld>
            <a:endParaRPr lang="en-US"/>
          </a:p>
        </p:txBody>
      </p:sp>
    </p:spTree>
    <p:extLst>
      <p:ext uri="{BB962C8B-B14F-4D97-AF65-F5344CB8AC3E}">
        <p14:creationId xmlns:p14="http://schemas.microsoft.com/office/powerpoint/2010/main" val="37068576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D69FEE-5E5B-2D0D-1DBB-6EA3C6F6A2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A1B7F9-FB5E-D547-E470-71D77D9A39FE}"/>
              </a:ext>
            </a:extLst>
          </p:cNvPr>
          <p:cNvSpPr>
            <a:spLocks noGrp="1"/>
          </p:cNvSpPr>
          <p:nvPr>
            <p:ph type="title"/>
          </p:nvPr>
        </p:nvSpPr>
        <p:spPr/>
        <p:txBody>
          <a:bodyPr/>
          <a:lstStyle/>
          <a:p>
            <a:pPr algn="ctr"/>
            <a:r>
              <a:rPr lang="en-US" dirty="0"/>
              <a:t>2023 OMB Guidance on Conducting Market Research </a:t>
            </a:r>
          </a:p>
        </p:txBody>
      </p:sp>
      <p:sp>
        <p:nvSpPr>
          <p:cNvPr id="3" name="Content Placeholder 2">
            <a:extLst>
              <a:ext uri="{FF2B5EF4-FFF2-40B4-BE49-F238E27FC236}">
                <a16:creationId xmlns:a16="http://schemas.microsoft.com/office/drawing/2014/main" id="{190F8750-5F4E-80B9-74CC-C8A52BCC6109}"/>
              </a:ext>
            </a:extLst>
          </p:cNvPr>
          <p:cNvSpPr>
            <a:spLocks noGrp="1"/>
          </p:cNvSpPr>
          <p:nvPr>
            <p:ph idx="1"/>
          </p:nvPr>
        </p:nvSpPr>
        <p:spPr>
          <a:xfrm>
            <a:off x="745434" y="2638044"/>
            <a:ext cx="10734261" cy="3715864"/>
          </a:xfrm>
        </p:spPr>
        <p:txBody>
          <a:bodyPr>
            <a:normAutofit fontScale="92500"/>
          </a:bodyPr>
          <a:lstStyle/>
          <a:p>
            <a:pPr>
              <a:buFont typeface="Wingdings" pitchFamily="2" charset="2"/>
              <a:buChar char="§"/>
            </a:pPr>
            <a:r>
              <a:rPr lang="en-US" sz="2400" dirty="0">
                <a:solidFill>
                  <a:srgbClr val="000000"/>
                </a:solidFill>
                <a:latin typeface="Calibri" panose="020F0502020204030204" pitchFamily="34" charset="0"/>
                <a:cs typeface="Calibri" panose="020F0502020204030204" pitchFamily="34" charset="0"/>
              </a:rPr>
              <a:t>Contracting a</a:t>
            </a:r>
            <a:r>
              <a:rPr lang="en-US" sz="2400" dirty="0">
                <a:solidFill>
                  <a:srgbClr val="000000"/>
                </a:solidFill>
                <a:effectLst/>
                <a:latin typeface="Calibri" panose="020F0502020204030204" pitchFamily="34" charset="0"/>
                <a:cs typeface="Calibri" panose="020F0502020204030204" pitchFamily="34" charset="0"/>
              </a:rPr>
              <a:t>gencies must conduct </a:t>
            </a:r>
            <a:r>
              <a:rPr lang="en-US" sz="2400" dirty="0">
                <a:solidFill>
                  <a:srgbClr val="222222"/>
                </a:solidFill>
                <a:latin typeface="Calibri" panose="020F0502020204030204" pitchFamily="34" charset="0"/>
                <a:cs typeface="Calibri" panose="020F0502020204030204" pitchFamily="34" charset="0"/>
              </a:rPr>
              <a:t>p</a:t>
            </a:r>
            <a:r>
              <a:rPr lang="en-US" sz="2400" b="0" i="0" u="none" strike="noStrike" dirty="0">
                <a:solidFill>
                  <a:srgbClr val="222222"/>
                </a:solidFill>
                <a:effectLst/>
                <a:latin typeface="Calibri" panose="020F0502020204030204" pitchFamily="34" charset="0"/>
                <a:cs typeface="Calibri" panose="020F0502020204030204" pitchFamily="34" charset="0"/>
              </a:rPr>
              <a:t>roject-specific and inclusive </a:t>
            </a:r>
            <a:r>
              <a:rPr lang="en-US" sz="2400" dirty="0">
                <a:solidFill>
                  <a:srgbClr val="000000"/>
                </a:solidFill>
                <a:effectLst/>
                <a:latin typeface="Calibri" panose="020F0502020204030204" pitchFamily="34" charset="0"/>
                <a:cs typeface="Calibri" panose="020F0502020204030204" pitchFamily="34" charset="0"/>
              </a:rPr>
              <a:t>market research on each large-scale construction project to </a:t>
            </a:r>
            <a:r>
              <a:rPr lang="en-US" sz="2400" b="0" i="0" u="none" strike="noStrike" dirty="0">
                <a:solidFill>
                  <a:srgbClr val="151515"/>
                </a:solidFill>
                <a:effectLst/>
                <a:latin typeface="Calibri" panose="020F0502020204030204" pitchFamily="34" charset="0"/>
                <a:cs typeface="Calibri" panose="020F0502020204030204" pitchFamily="34" charset="0"/>
              </a:rPr>
              <a:t>determine whether the exception applies.</a:t>
            </a:r>
            <a:endParaRPr lang="en-US" sz="2400" dirty="0">
              <a:solidFill>
                <a:srgbClr val="000000"/>
              </a:solidFill>
              <a:effectLst/>
              <a:latin typeface="Calibri" panose="020F0502020204030204" pitchFamily="34" charset="0"/>
              <a:cs typeface="Calibri" panose="020F0502020204030204" pitchFamily="34" charset="0"/>
            </a:endParaRPr>
          </a:p>
          <a:p>
            <a:pPr marL="0" indent="0">
              <a:buNone/>
            </a:pPr>
            <a:endParaRPr lang="en-US" sz="2400" dirty="0">
              <a:solidFill>
                <a:srgbClr val="222222"/>
              </a:solidFill>
              <a:latin typeface="Calibri" panose="020F0502020204030204" pitchFamily="34" charset="0"/>
              <a:cs typeface="Calibri" panose="020F0502020204030204" pitchFamily="34" charset="0"/>
            </a:endParaRPr>
          </a:p>
          <a:p>
            <a:pPr>
              <a:buFont typeface="Wingdings" pitchFamily="2" charset="2"/>
              <a:buChar char="§"/>
            </a:pPr>
            <a:r>
              <a:rPr lang="en-US" sz="2400" dirty="0">
                <a:solidFill>
                  <a:srgbClr val="222222"/>
                </a:solidFill>
                <a:latin typeface="Calibri" panose="020F0502020204030204" pitchFamily="34" charset="0"/>
                <a:cs typeface="Calibri" panose="020F0502020204030204" pitchFamily="34" charset="0"/>
              </a:rPr>
              <a:t>Under the FAR, it must be a current and p</a:t>
            </a:r>
            <a:r>
              <a:rPr lang="en-US" sz="2400" b="0" i="0" u="none" strike="noStrike" dirty="0">
                <a:solidFill>
                  <a:srgbClr val="222222"/>
                </a:solidFill>
                <a:effectLst/>
                <a:latin typeface="Calibri" panose="020F0502020204030204" pitchFamily="34" charset="0"/>
                <a:cs typeface="Calibri" panose="020F0502020204030204" pitchFamily="34" charset="0"/>
              </a:rPr>
              <a:t>roactive examination of the market conditions in the project area to determine national, regional, and local entity interest in participating on a project that requires a PLA, and to understand the availability of unions, and unionized and non-unionized contractors.</a:t>
            </a:r>
          </a:p>
          <a:p>
            <a:pPr marL="0" indent="0">
              <a:buNone/>
            </a:pPr>
            <a:endParaRPr lang="en-US" sz="2400" b="0" i="0" u="none" strike="noStrike" dirty="0">
              <a:solidFill>
                <a:srgbClr val="222222"/>
              </a:solidFill>
              <a:effectLst/>
              <a:latin typeface="Calibri" panose="020F0502020204030204" pitchFamily="34" charset="0"/>
              <a:cs typeface="Calibri" panose="020F0502020204030204" pitchFamily="34" charset="0"/>
            </a:endParaRPr>
          </a:p>
          <a:p>
            <a:pPr>
              <a:buFont typeface="Wingdings" pitchFamily="2" charset="2"/>
              <a:buChar char="§"/>
            </a:pPr>
            <a:r>
              <a:rPr lang="en-US" sz="2400" b="0" i="0" u="none" strike="noStrike" dirty="0">
                <a:solidFill>
                  <a:srgbClr val="222222"/>
                </a:solidFill>
                <a:effectLst/>
                <a:latin typeface="Calibri" panose="020F0502020204030204" pitchFamily="34" charset="0"/>
                <a:cs typeface="Calibri" panose="020F0502020204030204" pitchFamily="34" charset="0"/>
              </a:rPr>
              <a:t> The agencies must provide a “documented written explanation” </a:t>
            </a:r>
            <a:r>
              <a:rPr lang="en-US" sz="2400" dirty="0">
                <a:solidFill>
                  <a:srgbClr val="222222"/>
                </a:solidFill>
                <a:latin typeface="Calibri" panose="020F0502020204030204" pitchFamily="34" charset="0"/>
                <a:cs typeface="Calibri" panose="020F0502020204030204" pitchFamily="34" charset="0"/>
              </a:rPr>
              <a:t>(approved by the SPE) of the decision to grant an exception.</a:t>
            </a:r>
            <a:endParaRPr lang="en-US" sz="2400" b="0" i="0" u="none" strike="noStrike" dirty="0">
              <a:solidFill>
                <a:srgbClr val="222222"/>
              </a:solidFill>
              <a:effectLst/>
              <a:latin typeface="Calibri" panose="020F0502020204030204" pitchFamily="34" charset="0"/>
              <a:cs typeface="Calibri" panose="020F0502020204030204" pitchFamily="34" charset="0"/>
            </a:endParaRPr>
          </a:p>
          <a:p>
            <a:pPr>
              <a:buFont typeface="Wingdings" pitchFamily="2" charset="2"/>
              <a:buChar char="§"/>
            </a:pPr>
            <a:endParaRPr lang="en-US" sz="2400" dirty="0">
              <a:solidFill>
                <a:srgbClr val="000000"/>
              </a:solidFill>
              <a:effectLst/>
              <a:latin typeface="Calibri" panose="020F0502020204030204" pitchFamily="34" charset="0"/>
              <a:cs typeface="Calibri" panose="020F0502020204030204" pitchFamily="34" charset="0"/>
            </a:endParaRPr>
          </a:p>
          <a:p>
            <a:pPr>
              <a:buFont typeface="Wingdings" pitchFamily="2" charset="2"/>
              <a:buChar char="§"/>
            </a:pPr>
            <a:endParaRPr lang="en-US" sz="2400" b="1" i="0" u="none" strike="noStrike" dirty="0">
              <a:solidFill>
                <a:srgbClr val="454540"/>
              </a:solidFill>
              <a:effectLst/>
              <a:latin typeface="Source Sans Pro Web"/>
            </a:endParaRPr>
          </a:p>
          <a:p>
            <a:pPr>
              <a:buFont typeface="Wingdings" pitchFamily="2" charset="2"/>
              <a:buChar char="§"/>
            </a:pPr>
            <a:endParaRPr lang="en-US" sz="2400" b="1" i="0" u="none" strike="noStrike" dirty="0">
              <a:solidFill>
                <a:srgbClr val="454540"/>
              </a:solidFill>
              <a:effectLst/>
              <a:latin typeface="Source Sans Pro Web"/>
            </a:endParaRPr>
          </a:p>
          <a:p>
            <a:endParaRPr lang="en-US" sz="2400" dirty="0">
              <a:solidFill>
                <a:srgbClr val="000000"/>
              </a:solidFill>
              <a:effectLst/>
              <a:latin typeface="Times New Roman" panose="02020603050405020304" pitchFamily="18" charset="0"/>
            </a:endParaRPr>
          </a:p>
          <a:p>
            <a:pPr>
              <a:buFont typeface="Wingdings" pitchFamily="2" charset="2"/>
              <a:buChar char="§"/>
            </a:pPr>
            <a:endParaRPr lang="en-US" sz="2400" dirty="0">
              <a:latin typeface="Calibri" panose="020F0502020204030204" pitchFamily="34" charset="0"/>
              <a:cs typeface="Calibri" panose="020F0502020204030204" pitchFamily="34" charset="0"/>
            </a:endParaRPr>
          </a:p>
          <a:p>
            <a:pPr>
              <a:buFont typeface="Wingdings" pitchFamily="2" charset="2"/>
              <a:buChar char="§"/>
            </a:pPr>
            <a:endParaRPr lang="en-US" sz="2400" dirty="0">
              <a:effectLst/>
              <a:latin typeface="Calibri" panose="020F0502020204030204" pitchFamily="34" charset="0"/>
              <a:cs typeface="Calibri" panose="020F0502020204030204" pitchFamily="34" charset="0"/>
            </a:endParaRPr>
          </a:p>
          <a:p>
            <a:pPr>
              <a:buFont typeface="Wingdings" pitchFamily="2" charset="2"/>
              <a:buChar char="§"/>
            </a:pPr>
            <a:endParaRPr lang="en-US" sz="2400" dirty="0">
              <a:effectLst/>
              <a:latin typeface="Calibri" panose="020F0502020204030204" pitchFamily="34" charset="0"/>
              <a:cs typeface="Calibri" panose="020F0502020204030204" pitchFamily="34" charset="0"/>
            </a:endParaRPr>
          </a:p>
          <a:p>
            <a:pPr>
              <a:buFont typeface="Wingdings" pitchFamily="2" charset="2"/>
              <a:buChar char="§"/>
            </a:pPr>
            <a:endParaRPr lang="en-US" sz="2000" dirty="0">
              <a:effectLst/>
              <a:latin typeface="Calibri" panose="020F0502020204030204" pitchFamily="34" charset="0"/>
              <a:cs typeface="Calibri" panose="020F0502020204030204" pitchFamily="34" charset="0"/>
            </a:endParaRPr>
          </a:p>
          <a:p>
            <a:pPr>
              <a:buFont typeface="Wingdings" pitchFamily="2" charset="2"/>
              <a:buChar char="§"/>
            </a:pPr>
            <a:endParaRPr lang="en-US" sz="2000"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BAA750B3-3541-5DED-4A9A-D867A84D0134}"/>
              </a:ext>
            </a:extLst>
          </p:cNvPr>
          <p:cNvPicPr>
            <a:picLocks noChangeAspect="1"/>
          </p:cNvPicPr>
          <p:nvPr/>
        </p:nvPicPr>
        <p:blipFill>
          <a:blip r:embed="rId2"/>
          <a:stretch>
            <a:fillRect/>
          </a:stretch>
        </p:blipFill>
        <p:spPr>
          <a:xfrm>
            <a:off x="8937475" y="504092"/>
            <a:ext cx="2822693" cy="676715"/>
          </a:xfrm>
          <a:prstGeom prst="rect">
            <a:avLst/>
          </a:prstGeom>
        </p:spPr>
      </p:pic>
      <p:sp>
        <p:nvSpPr>
          <p:cNvPr id="5" name="Slide Number Placeholder 4">
            <a:extLst>
              <a:ext uri="{FF2B5EF4-FFF2-40B4-BE49-F238E27FC236}">
                <a16:creationId xmlns:a16="http://schemas.microsoft.com/office/drawing/2014/main" id="{FEA45AA2-F660-5FC7-AC05-03BD4DF8FC00}"/>
              </a:ext>
            </a:extLst>
          </p:cNvPr>
          <p:cNvSpPr>
            <a:spLocks noGrp="1"/>
          </p:cNvSpPr>
          <p:nvPr>
            <p:ph type="sldNum" sz="quarter" idx="12"/>
          </p:nvPr>
        </p:nvSpPr>
        <p:spPr/>
        <p:txBody>
          <a:bodyPr/>
          <a:lstStyle/>
          <a:p>
            <a:fld id="{13718C5C-5057-494A-9B5F-32CDE210C4AA}" type="slidenum">
              <a:rPr lang="en-US" smtClean="0"/>
              <a:t>30</a:t>
            </a:fld>
            <a:endParaRPr lang="en-US"/>
          </a:p>
        </p:txBody>
      </p:sp>
    </p:spTree>
    <p:extLst>
      <p:ext uri="{BB962C8B-B14F-4D97-AF65-F5344CB8AC3E}">
        <p14:creationId xmlns:p14="http://schemas.microsoft.com/office/powerpoint/2010/main" val="15407717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BD3F10-4A9A-6098-BC2E-8F55160CAA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0C1811-7A61-9F38-02F6-04A898C51C89}"/>
              </a:ext>
            </a:extLst>
          </p:cNvPr>
          <p:cNvSpPr>
            <a:spLocks noGrp="1"/>
          </p:cNvSpPr>
          <p:nvPr>
            <p:ph type="title"/>
          </p:nvPr>
        </p:nvSpPr>
        <p:spPr/>
        <p:txBody>
          <a:bodyPr>
            <a:normAutofit fontScale="90000"/>
          </a:bodyPr>
          <a:lstStyle/>
          <a:p>
            <a:pPr algn="ctr"/>
            <a:r>
              <a:rPr lang="en-US" dirty="0"/>
              <a:t>Biden Administration’s Goal: Supporting and </a:t>
            </a:r>
            <a:br>
              <a:rPr lang="en-US" dirty="0"/>
            </a:br>
            <a:r>
              <a:rPr lang="en-US" dirty="0"/>
              <a:t>Training the Local Workforce </a:t>
            </a:r>
          </a:p>
        </p:txBody>
      </p:sp>
      <p:sp>
        <p:nvSpPr>
          <p:cNvPr id="3" name="Content Placeholder 2">
            <a:extLst>
              <a:ext uri="{FF2B5EF4-FFF2-40B4-BE49-F238E27FC236}">
                <a16:creationId xmlns:a16="http://schemas.microsoft.com/office/drawing/2014/main" id="{19664C8E-357A-91BE-A4B6-D19856867192}"/>
              </a:ext>
            </a:extLst>
          </p:cNvPr>
          <p:cNvSpPr>
            <a:spLocks noGrp="1"/>
          </p:cNvSpPr>
          <p:nvPr>
            <p:ph idx="1"/>
          </p:nvPr>
        </p:nvSpPr>
        <p:spPr>
          <a:xfrm>
            <a:off x="497840" y="2638044"/>
            <a:ext cx="10855960" cy="3708612"/>
          </a:xfrm>
        </p:spPr>
        <p:txBody>
          <a:bodyPr>
            <a:normAutofit lnSpcReduction="10000"/>
          </a:bodyPr>
          <a:lstStyle/>
          <a:p>
            <a:pPr>
              <a:buFont typeface="Wingdings" panose="05000000000000000000" pitchFamily="2" charset="2"/>
              <a:buChar char="§"/>
            </a:pPr>
            <a:r>
              <a:rPr lang="en-US" dirty="0">
                <a:solidFill>
                  <a:srgbClr val="000000"/>
                </a:solidFill>
                <a:latin typeface="Calibri" panose="020F0502020204030204" pitchFamily="34" charset="0"/>
                <a:cs typeface="Calibri" panose="020F0502020204030204" pitchFamily="34" charset="0"/>
              </a:rPr>
              <a:t>OMB guidance states: W</a:t>
            </a:r>
            <a:r>
              <a:rPr lang="en-US" b="0" i="0" u="none" strike="noStrike" dirty="0">
                <a:solidFill>
                  <a:srgbClr val="000000"/>
                </a:solidFill>
                <a:effectLst/>
                <a:latin typeface="Calibri" panose="020F0502020204030204" pitchFamily="34" charset="0"/>
                <a:cs typeface="Calibri" panose="020F0502020204030204" pitchFamily="34" charset="0"/>
              </a:rPr>
              <a:t>hile “unions have the ability to recruit skilled workers nationally to address local skilled labor shortages,” </a:t>
            </a:r>
            <a:r>
              <a:rPr lang="en-US" dirty="0">
                <a:solidFill>
                  <a:srgbClr val="000000"/>
                </a:solidFill>
                <a:latin typeface="Calibri" panose="020F0502020204030204" pitchFamily="34" charset="0"/>
                <a:cs typeface="Calibri" panose="020F0502020204030204" pitchFamily="34" charset="0"/>
              </a:rPr>
              <a:t>the</a:t>
            </a:r>
            <a:r>
              <a:rPr lang="en-US" b="0" i="0" u="none" strike="noStrike" dirty="0">
                <a:solidFill>
                  <a:srgbClr val="000000"/>
                </a:solidFill>
                <a:effectLst/>
                <a:latin typeface="Calibri" panose="020F0502020204030204" pitchFamily="34" charset="0"/>
                <a:cs typeface="Calibri" panose="020F0502020204030204" pitchFamily="34" charset="0"/>
              </a:rPr>
              <a:t> intent of the EO and FAR is “not to replace local workers for the sole purpose of employing non-local union members.” </a:t>
            </a:r>
          </a:p>
          <a:p>
            <a:pPr marL="0" indent="0">
              <a:buNone/>
            </a:pPr>
            <a:endParaRPr lang="en-US" b="0" i="0" u="none" strike="noStrike" dirty="0">
              <a:solidFill>
                <a:srgbClr val="000000"/>
              </a:solidFill>
              <a:effectLst/>
              <a:latin typeface="Calibri" panose="020F0502020204030204" pitchFamily="34" charset="0"/>
              <a:cs typeface="Calibri" panose="020F0502020204030204" pitchFamily="34" charset="0"/>
            </a:endParaRPr>
          </a:p>
          <a:p>
            <a:pPr>
              <a:buFont typeface="Wingdings" panose="05000000000000000000" pitchFamily="2" charset="2"/>
              <a:buChar char="§"/>
            </a:pPr>
            <a:r>
              <a:rPr lang="en-US" dirty="0">
                <a:solidFill>
                  <a:srgbClr val="000000"/>
                </a:solidFill>
                <a:latin typeface="Calibri" panose="020F0502020204030204" pitchFamily="34" charset="0"/>
                <a:cs typeface="Calibri" panose="020F0502020204030204" pitchFamily="34" charset="0"/>
              </a:rPr>
              <a:t>Th</a:t>
            </a:r>
            <a:r>
              <a:rPr lang="en-US" b="0" i="0" u="none" strike="noStrike" dirty="0">
                <a:solidFill>
                  <a:srgbClr val="000000"/>
                </a:solidFill>
                <a:effectLst/>
                <a:latin typeface="Calibri" panose="020F0502020204030204" pitchFamily="34" charset="0"/>
                <a:cs typeface="Calibri" panose="020F0502020204030204" pitchFamily="34" charset="0"/>
              </a:rPr>
              <a:t>e parties to PLAs may take “unique local needs” into consideration when negotiating PLAs on a project-by-project basis. </a:t>
            </a:r>
          </a:p>
          <a:p>
            <a:pPr>
              <a:buFont typeface="Wingdings" panose="05000000000000000000" pitchFamily="2" charset="2"/>
              <a:buChar char="§"/>
            </a:pPr>
            <a:endParaRPr lang="en-US" b="0" i="0" u="none" strike="noStrike" dirty="0">
              <a:solidFill>
                <a:srgbClr val="000000"/>
              </a:solidFill>
              <a:effectLst/>
              <a:latin typeface="Calibri" panose="020F0502020204030204" pitchFamily="34" charset="0"/>
              <a:cs typeface="Calibri" panose="020F0502020204030204" pitchFamily="34" charset="0"/>
            </a:endParaRPr>
          </a:p>
          <a:p>
            <a:pPr>
              <a:buFont typeface="Wingdings" panose="05000000000000000000" pitchFamily="2" charset="2"/>
              <a:buChar char="§"/>
            </a:pPr>
            <a:r>
              <a:rPr lang="en-US" b="0" i="0" u="none" strike="noStrike" dirty="0">
                <a:solidFill>
                  <a:srgbClr val="000000"/>
                </a:solidFill>
                <a:effectLst/>
                <a:latin typeface="Calibri" panose="020F0502020204030204" pitchFamily="34" charset="0"/>
                <a:cs typeface="Calibri" panose="020F0502020204030204" pitchFamily="34" charset="0"/>
              </a:rPr>
              <a:t>PLAs can offer opportunities to “grow and train the local workforce,” specifically targeting underrepresented individuals. </a:t>
            </a:r>
          </a:p>
          <a:p>
            <a:pPr>
              <a:buFont typeface="Wingdings" panose="05000000000000000000" pitchFamily="2" charset="2"/>
              <a:buChar char="§"/>
            </a:pPr>
            <a:endParaRPr lang="en-US" b="0" i="0" u="none" strike="noStrike" dirty="0">
              <a:solidFill>
                <a:srgbClr val="000000"/>
              </a:solidFill>
              <a:effectLst/>
              <a:latin typeface="Calibri" panose="020F0502020204030204" pitchFamily="34" charset="0"/>
              <a:cs typeface="Calibri" panose="020F0502020204030204" pitchFamily="34" charset="0"/>
            </a:endParaRPr>
          </a:p>
          <a:p>
            <a:pPr>
              <a:buFont typeface="Wingdings" panose="05000000000000000000" pitchFamily="2" charset="2"/>
              <a:buChar char="§"/>
            </a:pPr>
            <a:r>
              <a:rPr lang="en-US" dirty="0">
                <a:solidFill>
                  <a:srgbClr val="000000"/>
                </a:solidFill>
                <a:latin typeface="Calibri" panose="020F0502020204030204" pitchFamily="34" charset="0"/>
                <a:cs typeface="Calibri" panose="020F0502020204030204" pitchFamily="34" charset="0"/>
              </a:rPr>
              <a:t>T</a:t>
            </a:r>
            <a:r>
              <a:rPr lang="en-US" b="0" i="0" u="none" strike="noStrike" dirty="0">
                <a:solidFill>
                  <a:srgbClr val="000000"/>
                </a:solidFill>
                <a:effectLst/>
                <a:latin typeface="Calibri" panose="020F0502020204030204" pitchFamily="34" charset="0"/>
                <a:cs typeface="Calibri" panose="020F0502020204030204" pitchFamily="34" charset="0"/>
              </a:rPr>
              <a:t>he FAR rule permits, but does not require, Community Workforce Agreements, which may be negotiated and</a:t>
            </a:r>
            <a:br>
              <a:rPr lang="en-US" dirty="0">
                <a:latin typeface="Calibri" panose="020F0502020204030204" pitchFamily="34" charset="0"/>
                <a:cs typeface="Calibri" panose="020F0502020204030204" pitchFamily="34" charset="0"/>
              </a:rPr>
            </a:br>
            <a:r>
              <a:rPr lang="en-US" b="0" i="0" u="none" strike="noStrike" dirty="0">
                <a:solidFill>
                  <a:srgbClr val="000000"/>
                </a:solidFill>
                <a:effectLst/>
                <a:latin typeface="Calibri" panose="020F0502020204030204" pitchFamily="34" charset="0"/>
                <a:cs typeface="Calibri" panose="020F0502020204030204" pitchFamily="34" charset="0"/>
              </a:rPr>
              <a:t>incorporated as part of a PLA to promote diversity and inclusion and local resident business opportunities.</a:t>
            </a:r>
            <a:endParaRPr lang="en-US"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F024737F-B922-D61C-A157-28E6FDAC465C}"/>
              </a:ext>
            </a:extLst>
          </p:cNvPr>
          <p:cNvPicPr>
            <a:picLocks noChangeAspect="1"/>
          </p:cNvPicPr>
          <p:nvPr/>
        </p:nvPicPr>
        <p:blipFill>
          <a:blip r:embed="rId2"/>
          <a:stretch>
            <a:fillRect/>
          </a:stretch>
        </p:blipFill>
        <p:spPr>
          <a:xfrm>
            <a:off x="8851212" y="511344"/>
            <a:ext cx="2822693" cy="676715"/>
          </a:xfrm>
          <a:prstGeom prst="rect">
            <a:avLst/>
          </a:prstGeom>
        </p:spPr>
      </p:pic>
      <p:sp>
        <p:nvSpPr>
          <p:cNvPr id="5" name="Slide Number Placeholder 4">
            <a:extLst>
              <a:ext uri="{FF2B5EF4-FFF2-40B4-BE49-F238E27FC236}">
                <a16:creationId xmlns:a16="http://schemas.microsoft.com/office/drawing/2014/main" id="{85DBD7B1-B2A9-3F1C-4392-E64EDEE7420E}"/>
              </a:ext>
            </a:extLst>
          </p:cNvPr>
          <p:cNvSpPr>
            <a:spLocks noGrp="1"/>
          </p:cNvSpPr>
          <p:nvPr>
            <p:ph type="sldNum" sz="quarter" idx="12"/>
          </p:nvPr>
        </p:nvSpPr>
        <p:spPr/>
        <p:txBody>
          <a:bodyPr/>
          <a:lstStyle/>
          <a:p>
            <a:fld id="{13718C5C-5057-494A-9B5F-32CDE210C4AA}" type="slidenum">
              <a:rPr lang="en-US" smtClean="0"/>
              <a:t>31</a:t>
            </a:fld>
            <a:endParaRPr lang="en-US"/>
          </a:p>
        </p:txBody>
      </p:sp>
    </p:spTree>
    <p:extLst>
      <p:ext uri="{BB962C8B-B14F-4D97-AF65-F5344CB8AC3E}">
        <p14:creationId xmlns:p14="http://schemas.microsoft.com/office/powerpoint/2010/main" val="26739577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9AF0B7-6B2D-459B-4C73-778C63D675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DE83E2-F916-1C04-E81E-2B29D8C091E6}"/>
              </a:ext>
            </a:extLst>
          </p:cNvPr>
          <p:cNvSpPr>
            <a:spLocks noGrp="1"/>
          </p:cNvSpPr>
          <p:nvPr>
            <p:ph type="title"/>
          </p:nvPr>
        </p:nvSpPr>
        <p:spPr/>
        <p:txBody>
          <a:bodyPr>
            <a:normAutofit/>
          </a:bodyPr>
          <a:lstStyle/>
          <a:p>
            <a:pPr algn="ctr"/>
            <a:r>
              <a:rPr lang="en-US" dirty="0"/>
              <a:t>Important to Defend and Support PLAs  </a:t>
            </a:r>
          </a:p>
        </p:txBody>
      </p:sp>
      <p:sp>
        <p:nvSpPr>
          <p:cNvPr id="3" name="Content Placeholder 2">
            <a:extLst>
              <a:ext uri="{FF2B5EF4-FFF2-40B4-BE49-F238E27FC236}">
                <a16:creationId xmlns:a16="http://schemas.microsoft.com/office/drawing/2014/main" id="{55B41C32-A86D-4C66-4822-65D02A8A8D1C}"/>
              </a:ext>
            </a:extLst>
          </p:cNvPr>
          <p:cNvSpPr>
            <a:spLocks noGrp="1"/>
          </p:cNvSpPr>
          <p:nvPr>
            <p:ph idx="1"/>
          </p:nvPr>
        </p:nvSpPr>
        <p:spPr>
          <a:xfrm>
            <a:off x="497840" y="2638044"/>
            <a:ext cx="11253702" cy="3971478"/>
          </a:xfrm>
        </p:spPr>
        <p:txBody>
          <a:bodyPr>
            <a:normAutofit/>
          </a:bodyPr>
          <a:lstStyle/>
          <a:p>
            <a:pPr marL="0" indent="0">
              <a:buNone/>
            </a:pPr>
            <a:endParaRPr lang="en-US" sz="2400" dirty="0">
              <a:solidFill>
                <a:srgbClr val="151515"/>
              </a:solidFill>
              <a:latin typeface="freight-text-pro"/>
            </a:endParaRPr>
          </a:p>
          <a:p>
            <a:pPr>
              <a:buFont typeface="Wingdings" panose="05000000000000000000" pitchFamily="2" charset="2"/>
              <a:buChar char="§"/>
            </a:pPr>
            <a:r>
              <a:rPr lang="en-US" sz="2400" b="0" i="0" u="none" strike="noStrike" dirty="0">
                <a:solidFill>
                  <a:srgbClr val="151515"/>
                </a:solidFill>
                <a:effectLst/>
                <a:latin typeface="Calibri" panose="020F0502020204030204" pitchFamily="34" charset="0"/>
                <a:cs typeface="Calibri" panose="020F0502020204030204" pitchFamily="34" charset="0"/>
              </a:rPr>
              <a:t>Unions and </a:t>
            </a:r>
            <a:r>
              <a:rPr lang="en-US" sz="2400" dirty="0">
                <a:solidFill>
                  <a:srgbClr val="151515"/>
                </a:solidFill>
                <a:latin typeface="Calibri" panose="020F0502020204030204" pitchFamily="34" charset="0"/>
                <a:cs typeface="Calibri" panose="020F0502020204030204" pitchFamily="34" charset="0"/>
              </a:rPr>
              <a:t>signatory contractor associations should consistently provide e</a:t>
            </a:r>
            <a:r>
              <a:rPr lang="en-US" sz="2400" b="0" i="0" u="none" strike="noStrike" dirty="0">
                <a:solidFill>
                  <a:srgbClr val="151515"/>
                </a:solidFill>
                <a:effectLst/>
                <a:latin typeface="Calibri" panose="020F0502020204030204" pitchFamily="34" charset="0"/>
                <a:cs typeface="Calibri" panose="020F0502020204030204" pitchFamily="34" charset="0"/>
              </a:rPr>
              <a:t>vidence that contracting agencies will need to defend the decision to use a PLA. </a:t>
            </a:r>
          </a:p>
          <a:p>
            <a:pPr>
              <a:buFont typeface="Wingdings" panose="05000000000000000000" pitchFamily="2" charset="2"/>
              <a:buChar char="§"/>
            </a:pPr>
            <a:endParaRPr lang="en-US" sz="2400" b="0" i="0" u="none" strike="noStrike" dirty="0">
              <a:solidFill>
                <a:srgbClr val="151515"/>
              </a:solidFill>
              <a:effectLst/>
              <a:latin typeface="Calibri" panose="020F0502020204030204" pitchFamily="34" charset="0"/>
              <a:cs typeface="Calibri" panose="020F0502020204030204" pitchFamily="34" charset="0"/>
            </a:endParaRPr>
          </a:p>
          <a:p>
            <a:pPr>
              <a:buFont typeface="Wingdings" panose="05000000000000000000" pitchFamily="2" charset="2"/>
              <a:buChar char="§"/>
            </a:pPr>
            <a:r>
              <a:rPr lang="en-US" sz="2400" dirty="0">
                <a:solidFill>
                  <a:srgbClr val="151515"/>
                </a:solidFill>
                <a:latin typeface="Calibri" panose="020F0502020204030204" pitchFamily="34" charset="0"/>
                <a:cs typeface="Calibri" panose="020F0502020204030204" pitchFamily="34" charset="0"/>
              </a:rPr>
              <a:t>The ABC is expected to mount aggressive efforts to oppose PLAs on a project-by-project basis.</a:t>
            </a:r>
          </a:p>
          <a:p>
            <a:pPr marL="0" indent="0">
              <a:buNone/>
            </a:pPr>
            <a:endParaRPr lang="en-US" sz="2400" dirty="0">
              <a:solidFill>
                <a:srgbClr val="151515"/>
              </a:solidFill>
              <a:latin typeface="Calibri" panose="020F0502020204030204" pitchFamily="34" charset="0"/>
              <a:cs typeface="Calibri" panose="020F0502020204030204" pitchFamily="34" charset="0"/>
            </a:endParaRPr>
          </a:p>
          <a:p>
            <a:pPr>
              <a:buFont typeface="Wingdings" panose="05000000000000000000" pitchFamily="2" charset="2"/>
              <a:buChar char="§"/>
            </a:pPr>
            <a:r>
              <a:rPr lang="en-US" sz="2400" dirty="0">
                <a:solidFill>
                  <a:srgbClr val="151515"/>
                </a:solidFill>
                <a:latin typeface="Calibri" panose="020F0502020204030204" pitchFamily="34" charset="0"/>
                <a:cs typeface="Calibri" panose="020F0502020204030204" pitchFamily="34" charset="0"/>
              </a:rPr>
              <a:t>Contracting agencies will be required to defend their decision to use PLAs in court.</a:t>
            </a:r>
          </a:p>
          <a:p>
            <a:pPr>
              <a:buFont typeface="Wingdings" panose="05000000000000000000" pitchFamily="2" charset="2"/>
              <a:buChar char="§"/>
            </a:pPr>
            <a:endParaRPr lang="en-US" sz="2400" b="0" i="0" u="none" strike="noStrike" dirty="0">
              <a:solidFill>
                <a:srgbClr val="151515"/>
              </a:solidFill>
              <a:effectLst/>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A6902826-CC62-6E0E-A87F-6880DBFFC436}"/>
              </a:ext>
            </a:extLst>
          </p:cNvPr>
          <p:cNvPicPr>
            <a:picLocks noChangeAspect="1"/>
          </p:cNvPicPr>
          <p:nvPr/>
        </p:nvPicPr>
        <p:blipFill>
          <a:blip r:embed="rId2"/>
          <a:stretch>
            <a:fillRect/>
          </a:stretch>
        </p:blipFill>
        <p:spPr>
          <a:xfrm>
            <a:off x="8928849" y="501643"/>
            <a:ext cx="2822693" cy="676715"/>
          </a:xfrm>
          <a:prstGeom prst="rect">
            <a:avLst/>
          </a:prstGeom>
        </p:spPr>
      </p:pic>
      <p:sp>
        <p:nvSpPr>
          <p:cNvPr id="5" name="Slide Number Placeholder 4">
            <a:extLst>
              <a:ext uri="{FF2B5EF4-FFF2-40B4-BE49-F238E27FC236}">
                <a16:creationId xmlns:a16="http://schemas.microsoft.com/office/drawing/2014/main" id="{D6E7EB1C-735F-036D-3EB0-2EB7B431B588}"/>
              </a:ext>
            </a:extLst>
          </p:cNvPr>
          <p:cNvSpPr>
            <a:spLocks noGrp="1"/>
          </p:cNvSpPr>
          <p:nvPr>
            <p:ph type="sldNum" sz="quarter" idx="12"/>
          </p:nvPr>
        </p:nvSpPr>
        <p:spPr/>
        <p:txBody>
          <a:bodyPr/>
          <a:lstStyle/>
          <a:p>
            <a:fld id="{13718C5C-5057-494A-9B5F-32CDE210C4AA}" type="slidenum">
              <a:rPr lang="en-US" smtClean="0"/>
              <a:t>32</a:t>
            </a:fld>
            <a:endParaRPr lang="en-US"/>
          </a:p>
        </p:txBody>
      </p:sp>
    </p:spTree>
    <p:extLst>
      <p:ext uri="{BB962C8B-B14F-4D97-AF65-F5344CB8AC3E}">
        <p14:creationId xmlns:p14="http://schemas.microsoft.com/office/powerpoint/2010/main" val="35951639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D2F7E8-FDC1-027D-15C3-D623FC1796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26638D-8CBA-C968-87EC-045D3FF39766}"/>
              </a:ext>
            </a:extLst>
          </p:cNvPr>
          <p:cNvSpPr>
            <a:spLocks noGrp="1"/>
          </p:cNvSpPr>
          <p:nvPr>
            <p:ph type="title"/>
          </p:nvPr>
        </p:nvSpPr>
        <p:spPr/>
        <p:txBody>
          <a:bodyPr/>
          <a:lstStyle/>
          <a:p>
            <a:pPr algn="ctr"/>
            <a:r>
              <a:rPr lang="en-US" dirty="0"/>
              <a:t>Advertisement of Large-Scale Projects  </a:t>
            </a:r>
          </a:p>
        </p:txBody>
      </p:sp>
      <p:sp>
        <p:nvSpPr>
          <p:cNvPr id="3" name="Content Placeholder 2">
            <a:extLst>
              <a:ext uri="{FF2B5EF4-FFF2-40B4-BE49-F238E27FC236}">
                <a16:creationId xmlns:a16="http://schemas.microsoft.com/office/drawing/2014/main" id="{333D7ACF-3B16-3C4F-38B5-D0B4CBC8A165}"/>
              </a:ext>
            </a:extLst>
          </p:cNvPr>
          <p:cNvSpPr>
            <a:spLocks noGrp="1"/>
          </p:cNvSpPr>
          <p:nvPr>
            <p:ph idx="1"/>
          </p:nvPr>
        </p:nvSpPr>
        <p:spPr>
          <a:xfrm>
            <a:off x="745434" y="2638044"/>
            <a:ext cx="10734261" cy="3573913"/>
          </a:xfrm>
        </p:spPr>
        <p:txBody>
          <a:bodyPr>
            <a:normAutofit fontScale="92500" lnSpcReduction="10000"/>
          </a:bodyPr>
          <a:lstStyle/>
          <a:p>
            <a:pPr>
              <a:buFont typeface="Wingdings" pitchFamily="2" charset="2"/>
              <a:buChar char="§"/>
            </a:pPr>
            <a:r>
              <a:rPr lang="en-US" sz="2400" dirty="0">
                <a:latin typeface="Calibri" panose="020F0502020204030204" pitchFamily="34" charset="0"/>
                <a:cs typeface="Calibri" panose="020F0502020204030204" pitchFamily="34" charset="0"/>
              </a:rPr>
              <a:t>Federal construction projects are advertised on a “government-wide point of entry” at  </a:t>
            </a:r>
            <a:r>
              <a:rPr lang="en-US" sz="2400" dirty="0" err="1">
                <a:latin typeface="Calibri" panose="020F0502020204030204" pitchFamily="34" charset="0"/>
                <a:cs typeface="Calibri" panose="020F0502020204030204" pitchFamily="34" charset="0"/>
              </a:rPr>
              <a:t>www.sam.gov</a:t>
            </a:r>
            <a:r>
              <a:rPr lang="en-US" sz="2400" dirty="0">
                <a:latin typeface="Calibri" panose="020F0502020204030204" pitchFamily="34" charset="0"/>
                <a:cs typeface="Calibri" panose="020F0502020204030204" pitchFamily="34" charset="0"/>
              </a:rPr>
              <a:t>.</a:t>
            </a:r>
          </a:p>
          <a:p>
            <a:pPr marL="0" indent="0">
              <a:buNone/>
            </a:pPr>
            <a:endParaRPr lang="en-US" sz="2400" dirty="0">
              <a:solidFill>
                <a:srgbClr val="0A2458"/>
              </a:solidFill>
              <a:latin typeface="Calibri" panose="020F0502020204030204" pitchFamily="34" charset="0"/>
              <a:cs typeface="Calibri" panose="020F0502020204030204" pitchFamily="34" charset="0"/>
            </a:endParaRPr>
          </a:p>
          <a:p>
            <a:pPr>
              <a:buFont typeface="Wingdings" pitchFamily="2" charset="2"/>
              <a:buChar char="§"/>
            </a:pPr>
            <a:r>
              <a:rPr lang="en-US" sz="2400" dirty="0">
                <a:effectLst/>
                <a:latin typeface="Melior"/>
              </a:rPr>
              <a:t>This site is available to the public, including union and non-union contractor associations and unions, through the internet without having to register as a potential offeror.</a:t>
            </a:r>
            <a:r>
              <a:rPr lang="en-US" sz="2400" dirty="0">
                <a:solidFill>
                  <a:srgbClr val="0A2458"/>
                </a:solidFill>
                <a:latin typeface="Calibri" panose="020F0502020204030204" pitchFamily="34" charset="0"/>
                <a:cs typeface="Calibri" panose="020F0502020204030204" pitchFamily="34" charset="0"/>
              </a:rPr>
              <a:t>  </a:t>
            </a:r>
          </a:p>
          <a:p>
            <a:pPr marL="0" indent="0">
              <a:buNone/>
            </a:pPr>
            <a:endParaRPr lang="en-US" sz="2400" dirty="0">
              <a:solidFill>
                <a:srgbClr val="0A2458"/>
              </a:solidFill>
              <a:latin typeface="Calibri" panose="020F0502020204030204" pitchFamily="34" charset="0"/>
              <a:cs typeface="Calibri" panose="020F0502020204030204" pitchFamily="34" charset="0"/>
            </a:endParaRPr>
          </a:p>
          <a:p>
            <a:pPr>
              <a:buFont typeface="Wingdings" pitchFamily="2" charset="2"/>
              <a:buChar char="§"/>
            </a:pPr>
            <a:r>
              <a:rPr lang="en-US" sz="2400" dirty="0">
                <a:effectLst/>
                <a:latin typeface="Melior"/>
              </a:rPr>
              <a:t>The site is designed to reach as many interested parties as practicable. </a:t>
            </a:r>
            <a:endParaRPr lang="en-US" sz="2400" dirty="0">
              <a:latin typeface="Melior"/>
            </a:endParaRPr>
          </a:p>
          <a:p>
            <a:pPr>
              <a:buFont typeface="Wingdings" pitchFamily="2" charset="2"/>
              <a:buChar char="§"/>
            </a:pPr>
            <a:endParaRPr lang="en-US" sz="2400" dirty="0">
              <a:effectLst/>
              <a:latin typeface="Melior"/>
            </a:endParaRPr>
          </a:p>
          <a:p>
            <a:pPr>
              <a:buFont typeface="Wingdings" pitchFamily="2" charset="2"/>
              <a:buChar char="§"/>
            </a:pPr>
            <a:r>
              <a:rPr lang="en-US" sz="2400" dirty="0">
                <a:latin typeface="Melior"/>
              </a:rPr>
              <a:t>It o</a:t>
            </a:r>
            <a:r>
              <a:rPr lang="en-US" sz="2400" dirty="0">
                <a:effectLst/>
                <a:latin typeface="Melior"/>
              </a:rPr>
              <a:t>ffers extensive search functionality which allows the user to identify Government-wide business opportunities at all phases.</a:t>
            </a:r>
            <a:endParaRPr lang="en-US" sz="2400" dirty="0">
              <a:solidFill>
                <a:srgbClr val="0A2458"/>
              </a:solidFill>
              <a:latin typeface="Calibri" panose="020F0502020204030204" pitchFamily="34" charset="0"/>
              <a:cs typeface="Calibri" panose="020F0502020204030204" pitchFamily="34" charset="0"/>
            </a:endParaRPr>
          </a:p>
          <a:p>
            <a:pPr>
              <a:buFont typeface="Wingdings" pitchFamily="2" charset="2"/>
              <a:buChar char="§"/>
            </a:pPr>
            <a:endParaRPr lang="en-US" sz="2400" b="1" i="0" u="none" strike="noStrike" dirty="0">
              <a:solidFill>
                <a:srgbClr val="454540"/>
              </a:solidFill>
              <a:effectLst/>
              <a:latin typeface="Source Sans Pro Web"/>
            </a:endParaRPr>
          </a:p>
          <a:p>
            <a:pPr>
              <a:buFont typeface="Wingdings" pitchFamily="2" charset="2"/>
              <a:buChar char="§"/>
            </a:pPr>
            <a:endParaRPr lang="en-US" sz="2400" b="1" dirty="0">
              <a:solidFill>
                <a:srgbClr val="454540"/>
              </a:solidFill>
              <a:latin typeface="Source Sans Pro Web"/>
              <a:cs typeface="Calibri" panose="020F0502020204030204" pitchFamily="34" charset="0"/>
            </a:endParaRPr>
          </a:p>
          <a:p>
            <a:endParaRPr lang="en-US" sz="2400" dirty="0">
              <a:solidFill>
                <a:srgbClr val="000000"/>
              </a:solidFill>
              <a:effectLst/>
              <a:latin typeface="Times New Roman" panose="02020603050405020304" pitchFamily="18" charset="0"/>
            </a:endParaRPr>
          </a:p>
          <a:p>
            <a:pPr>
              <a:buFont typeface="Wingdings" pitchFamily="2" charset="2"/>
              <a:buChar char="§"/>
            </a:pPr>
            <a:endParaRPr lang="en-US" sz="2400" dirty="0">
              <a:latin typeface="Calibri" panose="020F0502020204030204" pitchFamily="34" charset="0"/>
              <a:cs typeface="Calibri" panose="020F0502020204030204" pitchFamily="34" charset="0"/>
            </a:endParaRPr>
          </a:p>
          <a:p>
            <a:pPr>
              <a:buFont typeface="Wingdings" pitchFamily="2" charset="2"/>
              <a:buChar char="§"/>
            </a:pPr>
            <a:endParaRPr lang="en-US" sz="2400" dirty="0">
              <a:effectLst/>
              <a:latin typeface="Calibri" panose="020F0502020204030204" pitchFamily="34" charset="0"/>
              <a:cs typeface="Calibri" panose="020F0502020204030204" pitchFamily="34" charset="0"/>
            </a:endParaRPr>
          </a:p>
          <a:p>
            <a:pPr>
              <a:buFont typeface="Wingdings" pitchFamily="2" charset="2"/>
              <a:buChar char="§"/>
            </a:pPr>
            <a:endParaRPr lang="en-US" sz="2400" dirty="0">
              <a:effectLst/>
              <a:latin typeface="Calibri" panose="020F0502020204030204" pitchFamily="34" charset="0"/>
              <a:cs typeface="Calibri" panose="020F0502020204030204" pitchFamily="34" charset="0"/>
            </a:endParaRPr>
          </a:p>
          <a:p>
            <a:pPr>
              <a:buFont typeface="Wingdings" pitchFamily="2" charset="2"/>
              <a:buChar char="§"/>
            </a:pPr>
            <a:endParaRPr lang="en-US" sz="2000" dirty="0">
              <a:effectLst/>
              <a:latin typeface="Calibri" panose="020F0502020204030204" pitchFamily="34" charset="0"/>
              <a:cs typeface="Calibri" panose="020F0502020204030204" pitchFamily="34" charset="0"/>
            </a:endParaRPr>
          </a:p>
          <a:p>
            <a:pPr>
              <a:buFont typeface="Wingdings" pitchFamily="2" charset="2"/>
              <a:buChar char="§"/>
            </a:pPr>
            <a:endParaRPr lang="en-US" sz="2000"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FC88C5E0-D05E-FC01-F283-0DA59A7C07C9}"/>
              </a:ext>
            </a:extLst>
          </p:cNvPr>
          <p:cNvPicPr>
            <a:picLocks noChangeAspect="1"/>
          </p:cNvPicPr>
          <p:nvPr/>
        </p:nvPicPr>
        <p:blipFill>
          <a:blip r:embed="rId2"/>
          <a:stretch>
            <a:fillRect/>
          </a:stretch>
        </p:blipFill>
        <p:spPr>
          <a:xfrm>
            <a:off x="8937475" y="504092"/>
            <a:ext cx="2822693" cy="676715"/>
          </a:xfrm>
          <a:prstGeom prst="rect">
            <a:avLst/>
          </a:prstGeom>
        </p:spPr>
      </p:pic>
      <p:sp>
        <p:nvSpPr>
          <p:cNvPr id="5" name="Slide Number Placeholder 4">
            <a:extLst>
              <a:ext uri="{FF2B5EF4-FFF2-40B4-BE49-F238E27FC236}">
                <a16:creationId xmlns:a16="http://schemas.microsoft.com/office/drawing/2014/main" id="{69822B27-0602-45AB-46C3-EE2382AAD936}"/>
              </a:ext>
            </a:extLst>
          </p:cNvPr>
          <p:cNvSpPr>
            <a:spLocks noGrp="1"/>
          </p:cNvSpPr>
          <p:nvPr>
            <p:ph type="sldNum" sz="quarter" idx="12"/>
          </p:nvPr>
        </p:nvSpPr>
        <p:spPr/>
        <p:txBody>
          <a:bodyPr/>
          <a:lstStyle/>
          <a:p>
            <a:fld id="{13718C5C-5057-494A-9B5F-32CDE210C4AA}" type="slidenum">
              <a:rPr lang="en-US" smtClean="0"/>
              <a:t>33</a:t>
            </a:fld>
            <a:endParaRPr lang="en-US"/>
          </a:p>
        </p:txBody>
      </p:sp>
    </p:spTree>
    <p:extLst>
      <p:ext uri="{BB962C8B-B14F-4D97-AF65-F5344CB8AC3E}">
        <p14:creationId xmlns:p14="http://schemas.microsoft.com/office/powerpoint/2010/main" val="38663104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133F56-D751-0ACF-3796-2D3092084E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FC1358-5D57-12A4-25F5-54CFA96A61E7}"/>
              </a:ext>
            </a:extLst>
          </p:cNvPr>
          <p:cNvSpPr>
            <a:spLocks noGrp="1"/>
          </p:cNvSpPr>
          <p:nvPr>
            <p:ph type="title"/>
          </p:nvPr>
        </p:nvSpPr>
        <p:spPr/>
        <p:txBody>
          <a:bodyPr/>
          <a:lstStyle/>
          <a:p>
            <a:pPr algn="ctr"/>
            <a:r>
              <a:rPr lang="en-US" dirty="0"/>
              <a:t>Locate “Sources Sought”</a:t>
            </a:r>
          </a:p>
        </p:txBody>
      </p:sp>
      <p:sp>
        <p:nvSpPr>
          <p:cNvPr id="3" name="Content Placeholder 2">
            <a:extLst>
              <a:ext uri="{FF2B5EF4-FFF2-40B4-BE49-F238E27FC236}">
                <a16:creationId xmlns:a16="http://schemas.microsoft.com/office/drawing/2014/main" id="{0A4A2DF2-FDD5-7D9E-063C-7FD53F1AD181}"/>
              </a:ext>
            </a:extLst>
          </p:cNvPr>
          <p:cNvSpPr>
            <a:spLocks noGrp="1"/>
          </p:cNvSpPr>
          <p:nvPr>
            <p:ph idx="1"/>
          </p:nvPr>
        </p:nvSpPr>
        <p:spPr>
          <a:xfrm>
            <a:off x="745434" y="2638044"/>
            <a:ext cx="10734261" cy="3573913"/>
          </a:xfrm>
        </p:spPr>
        <p:txBody>
          <a:bodyPr>
            <a:normAutofit/>
          </a:bodyPr>
          <a:lstStyle/>
          <a:p>
            <a:pPr>
              <a:buFont typeface="Wingdings" pitchFamily="2" charset="2"/>
              <a:buChar char="§"/>
            </a:pPr>
            <a:r>
              <a:rPr lang="en-US" sz="2400" dirty="0">
                <a:effectLst/>
                <a:latin typeface="Calibri" panose="020F0502020204030204" pitchFamily="34" charset="0"/>
                <a:cs typeface="Calibri" panose="020F0502020204030204" pitchFamily="34" charset="0"/>
              </a:rPr>
              <a:t>Those interested in participating in market research for construction projects can simply select ‘‘sources sought’’ under notice type and proceed to filter on additional factors such as organization or place of performance. </a:t>
            </a:r>
            <a:endParaRPr lang="en-US" sz="2400" b="1" i="0" u="none" strike="noStrike" dirty="0">
              <a:solidFill>
                <a:srgbClr val="454540"/>
              </a:solidFill>
              <a:effectLst/>
              <a:latin typeface="Calibri" panose="020F0502020204030204" pitchFamily="34" charset="0"/>
              <a:cs typeface="Calibri" panose="020F0502020204030204" pitchFamily="34" charset="0"/>
            </a:endParaRPr>
          </a:p>
          <a:p>
            <a:pPr>
              <a:buFont typeface="Wingdings" pitchFamily="2" charset="2"/>
              <a:buChar char="§"/>
            </a:pPr>
            <a:endParaRPr lang="en-US" sz="2400" b="1" i="0" u="none" strike="noStrike" dirty="0">
              <a:solidFill>
                <a:srgbClr val="454540"/>
              </a:solidFill>
              <a:effectLst/>
              <a:latin typeface="Source Sans Pro Web"/>
            </a:endParaRPr>
          </a:p>
          <a:p>
            <a:pPr>
              <a:buFont typeface="Wingdings" pitchFamily="2" charset="2"/>
              <a:buChar char="§"/>
            </a:pPr>
            <a:r>
              <a:rPr lang="en-US" sz="2400" dirty="0" err="1">
                <a:solidFill>
                  <a:srgbClr val="454540"/>
                </a:solidFill>
                <a:latin typeface="Calibri" panose="020F0502020204030204" pitchFamily="34" charset="0"/>
                <a:cs typeface="Calibri" panose="020F0502020204030204" pitchFamily="34" charset="0"/>
              </a:rPr>
              <a:t>Sam.gov</a:t>
            </a:r>
            <a:r>
              <a:rPr lang="en-US" sz="2400" dirty="0">
                <a:solidFill>
                  <a:srgbClr val="454540"/>
                </a:solidFill>
                <a:latin typeface="Calibri" panose="020F0502020204030204" pitchFamily="34" charset="0"/>
                <a:cs typeface="Calibri" panose="020F0502020204030204" pitchFamily="34" charset="0"/>
              </a:rPr>
              <a:t> may state “O</a:t>
            </a:r>
            <a:r>
              <a:rPr lang="en-US" sz="2400" i="0" u="none" strike="noStrike" dirty="0">
                <a:solidFill>
                  <a:srgbClr val="454540"/>
                </a:solidFill>
                <a:effectLst/>
                <a:latin typeface="Calibri" panose="020F0502020204030204" pitchFamily="34" charset="0"/>
                <a:cs typeface="Calibri" panose="020F0502020204030204" pitchFamily="34" charset="0"/>
              </a:rPr>
              <a:t>riginal Sources Sought” or “Updated Sources Sought”</a:t>
            </a:r>
          </a:p>
          <a:p>
            <a:pPr>
              <a:buFont typeface="Wingdings" pitchFamily="2" charset="2"/>
              <a:buChar char="§"/>
            </a:pPr>
            <a:endParaRPr lang="en-US" sz="2400" dirty="0">
              <a:solidFill>
                <a:srgbClr val="454540"/>
              </a:solidFill>
              <a:latin typeface="Source Sans Pro Web"/>
            </a:endParaRPr>
          </a:p>
          <a:p>
            <a:pPr>
              <a:buFont typeface="Wingdings" pitchFamily="2" charset="2"/>
              <a:buChar char="§"/>
            </a:pPr>
            <a:r>
              <a:rPr lang="en-US" sz="2400" dirty="0">
                <a:effectLst/>
                <a:latin typeface="+mn-lt"/>
              </a:rPr>
              <a:t>The user may then respond directly to the contracting officer conducting the market research. </a:t>
            </a:r>
            <a:endParaRPr lang="en-US" sz="2400" dirty="0">
              <a:latin typeface="+mn-lt"/>
            </a:endParaRPr>
          </a:p>
          <a:p>
            <a:pPr>
              <a:buFont typeface="Wingdings" pitchFamily="2" charset="2"/>
              <a:buChar char="§"/>
            </a:pPr>
            <a:endParaRPr lang="en-US" sz="2400" i="0" u="none" strike="noStrike" dirty="0">
              <a:solidFill>
                <a:srgbClr val="454540"/>
              </a:solidFill>
              <a:effectLst/>
              <a:latin typeface="Source Sans Pro Web"/>
            </a:endParaRPr>
          </a:p>
          <a:p>
            <a:pPr>
              <a:buFont typeface="Wingdings" pitchFamily="2" charset="2"/>
              <a:buChar char="§"/>
            </a:pPr>
            <a:endParaRPr lang="en-US" sz="2400" b="1" i="0" u="none" strike="noStrike" dirty="0">
              <a:solidFill>
                <a:srgbClr val="454540"/>
              </a:solidFill>
              <a:effectLst/>
              <a:latin typeface="Source Sans Pro Web"/>
            </a:endParaRPr>
          </a:p>
          <a:p>
            <a:pPr>
              <a:buFont typeface="Wingdings" pitchFamily="2" charset="2"/>
              <a:buChar char="§"/>
            </a:pPr>
            <a:endParaRPr lang="en-US" sz="2400" b="1" dirty="0">
              <a:solidFill>
                <a:srgbClr val="454540"/>
              </a:solidFill>
              <a:latin typeface="Source Sans Pro Web"/>
              <a:cs typeface="Calibri" panose="020F0502020204030204" pitchFamily="34" charset="0"/>
            </a:endParaRPr>
          </a:p>
          <a:p>
            <a:endParaRPr lang="en-US" sz="2400" dirty="0">
              <a:solidFill>
                <a:srgbClr val="000000"/>
              </a:solidFill>
              <a:effectLst/>
              <a:latin typeface="Times New Roman" panose="02020603050405020304" pitchFamily="18" charset="0"/>
            </a:endParaRPr>
          </a:p>
          <a:p>
            <a:pPr>
              <a:buFont typeface="Wingdings" pitchFamily="2" charset="2"/>
              <a:buChar char="§"/>
            </a:pPr>
            <a:endParaRPr lang="en-US" sz="2400" dirty="0">
              <a:latin typeface="Calibri" panose="020F0502020204030204" pitchFamily="34" charset="0"/>
              <a:cs typeface="Calibri" panose="020F0502020204030204" pitchFamily="34" charset="0"/>
            </a:endParaRPr>
          </a:p>
          <a:p>
            <a:pPr>
              <a:buFont typeface="Wingdings" pitchFamily="2" charset="2"/>
              <a:buChar char="§"/>
            </a:pPr>
            <a:endParaRPr lang="en-US" sz="2400" dirty="0">
              <a:effectLst/>
              <a:latin typeface="Calibri" panose="020F0502020204030204" pitchFamily="34" charset="0"/>
              <a:cs typeface="Calibri" panose="020F0502020204030204" pitchFamily="34" charset="0"/>
            </a:endParaRPr>
          </a:p>
          <a:p>
            <a:pPr>
              <a:buFont typeface="Wingdings" pitchFamily="2" charset="2"/>
              <a:buChar char="§"/>
            </a:pPr>
            <a:endParaRPr lang="en-US" sz="2400" dirty="0">
              <a:effectLst/>
              <a:latin typeface="Calibri" panose="020F0502020204030204" pitchFamily="34" charset="0"/>
              <a:cs typeface="Calibri" panose="020F0502020204030204" pitchFamily="34" charset="0"/>
            </a:endParaRPr>
          </a:p>
          <a:p>
            <a:pPr>
              <a:buFont typeface="Wingdings" pitchFamily="2" charset="2"/>
              <a:buChar char="§"/>
            </a:pPr>
            <a:endParaRPr lang="en-US" sz="2000" dirty="0">
              <a:effectLst/>
              <a:latin typeface="Calibri" panose="020F0502020204030204" pitchFamily="34" charset="0"/>
              <a:cs typeface="Calibri" panose="020F0502020204030204" pitchFamily="34" charset="0"/>
            </a:endParaRPr>
          </a:p>
          <a:p>
            <a:pPr>
              <a:buFont typeface="Wingdings" pitchFamily="2" charset="2"/>
              <a:buChar char="§"/>
            </a:pPr>
            <a:endParaRPr lang="en-US" sz="2000"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2E7669F2-E308-C770-25F2-2187B073463A}"/>
              </a:ext>
            </a:extLst>
          </p:cNvPr>
          <p:cNvPicPr>
            <a:picLocks noChangeAspect="1"/>
          </p:cNvPicPr>
          <p:nvPr/>
        </p:nvPicPr>
        <p:blipFill>
          <a:blip r:embed="rId2"/>
          <a:stretch>
            <a:fillRect/>
          </a:stretch>
        </p:blipFill>
        <p:spPr>
          <a:xfrm>
            <a:off x="8937475" y="504092"/>
            <a:ext cx="2822693" cy="676715"/>
          </a:xfrm>
          <a:prstGeom prst="rect">
            <a:avLst/>
          </a:prstGeom>
        </p:spPr>
      </p:pic>
      <p:sp>
        <p:nvSpPr>
          <p:cNvPr id="5" name="Slide Number Placeholder 4">
            <a:extLst>
              <a:ext uri="{FF2B5EF4-FFF2-40B4-BE49-F238E27FC236}">
                <a16:creationId xmlns:a16="http://schemas.microsoft.com/office/drawing/2014/main" id="{CFFB0090-7EDA-E301-AFFE-5F54E1BC75E3}"/>
              </a:ext>
            </a:extLst>
          </p:cNvPr>
          <p:cNvSpPr>
            <a:spLocks noGrp="1"/>
          </p:cNvSpPr>
          <p:nvPr>
            <p:ph type="sldNum" sz="quarter" idx="12"/>
          </p:nvPr>
        </p:nvSpPr>
        <p:spPr/>
        <p:txBody>
          <a:bodyPr/>
          <a:lstStyle/>
          <a:p>
            <a:fld id="{13718C5C-5057-494A-9B5F-32CDE210C4AA}" type="slidenum">
              <a:rPr lang="en-US" smtClean="0"/>
              <a:t>34</a:t>
            </a:fld>
            <a:endParaRPr lang="en-US"/>
          </a:p>
        </p:txBody>
      </p:sp>
    </p:spTree>
    <p:extLst>
      <p:ext uri="{BB962C8B-B14F-4D97-AF65-F5344CB8AC3E}">
        <p14:creationId xmlns:p14="http://schemas.microsoft.com/office/powerpoint/2010/main" val="24433077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7D5CBE-8939-68B8-86B6-3A980F0417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6FCF74-67A4-E753-7D69-C7F7C514457A}"/>
              </a:ext>
            </a:extLst>
          </p:cNvPr>
          <p:cNvSpPr>
            <a:spLocks noGrp="1"/>
          </p:cNvSpPr>
          <p:nvPr>
            <p:ph type="title"/>
          </p:nvPr>
        </p:nvSpPr>
        <p:spPr/>
        <p:txBody>
          <a:bodyPr/>
          <a:lstStyle/>
          <a:p>
            <a:pPr algn="ctr"/>
            <a:r>
              <a:rPr lang="en-US" dirty="0"/>
              <a:t>NABTU’s Role in Supporting Contracting Agencies</a:t>
            </a:r>
          </a:p>
        </p:txBody>
      </p:sp>
      <p:sp>
        <p:nvSpPr>
          <p:cNvPr id="3" name="Content Placeholder 2">
            <a:extLst>
              <a:ext uri="{FF2B5EF4-FFF2-40B4-BE49-F238E27FC236}">
                <a16:creationId xmlns:a16="http://schemas.microsoft.com/office/drawing/2014/main" id="{E61301C6-36E8-C049-4229-F82E25F61B4F}"/>
              </a:ext>
            </a:extLst>
          </p:cNvPr>
          <p:cNvSpPr>
            <a:spLocks noGrp="1"/>
          </p:cNvSpPr>
          <p:nvPr>
            <p:ph idx="1"/>
          </p:nvPr>
        </p:nvSpPr>
        <p:spPr>
          <a:xfrm>
            <a:off x="745434" y="2638044"/>
            <a:ext cx="10734261" cy="3981417"/>
          </a:xfrm>
        </p:spPr>
        <p:txBody>
          <a:bodyPr>
            <a:normAutofit/>
          </a:bodyPr>
          <a:lstStyle/>
          <a:p>
            <a:pPr marL="0" indent="0">
              <a:buNone/>
            </a:pPr>
            <a:endParaRPr lang="en-US" sz="2400" b="1" i="0" u="none" strike="noStrike" dirty="0">
              <a:solidFill>
                <a:srgbClr val="454540"/>
              </a:solidFill>
              <a:effectLst/>
              <a:latin typeface="Source Sans Pro Web"/>
            </a:endParaRPr>
          </a:p>
          <a:p>
            <a:pPr>
              <a:buFont typeface="Wingdings" pitchFamily="2" charset="2"/>
              <a:buChar char="§"/>
            </a:pPr>
            <a:r>
              <a:rPr lang="en-US" sz="2400" i="0" u="none" strike="noStrike" dirty="0">
                <a:solidFill>
                  <a:srgbClr val="454540"/>
                </a:solidFill>
                <a:effectLst/>
                <a:latin typeface="Calibri" panose="020F0502020204030204" pitchFamily="34" charset="0"/>
                <a:cs typeface="Calibri" panose="020F0502020204030204" pitchFamily="34" charset="0"/>
              </a:rPr>
              <a:t>NABTU has committed to informing Local BCTDs when contracting agencies advertise covered projects in their geographic jurisdiction. </a:t>
            </a:r>
          </a:p>
          <a:p>
            <a:pPr>
              <a:buFont typeface="Wingdings" pitchFamily="2" charset="2"/>
              <a:buChar char="§"/>
            </a:pPr>
            <a:endParaRPr lang="en-US" sz="2400" dirty="0">
              <a:solidFill>
                <a:srgbClr val="454540"/>
              </a:solidFill>
              <a:latin typeface="Calibri" panose="020F0502020204030204" pitchFamily="34" charset="0"/>
              <a:cs typeface="Calibri" panose="020F0502020204030204" pitchFamily="34" charset="0"/>
            </a:endParaRPr>
          </a:p>
          <a:p>
            <a:pPr>
              <a:buFont typeface="Wingdings" pitchFamily="2" charset="2"/>
              <a:buChar char="§"/>
            </a:pPr>
            <a:r>
              <a:rPr lang="en-US" sz="2400" i="0" u="none" strike="noStrike" dirty="0">
                <a:solidFill>
                  <a:srgbClr val="454540"/>
                </a:solidFill>
                <a:effectLst/>
                <a:latin typeface="Calibri" panose="020F0502020204030204" pitchFamily="34" charset="0"/>
                <a:cs typeface="Calibri" panose="020F0502020204030204" pitchFamily="34" charset="0"/>
              </a:rPr>
              <a:t> The goal is to encourage local BCTDs and local contractor associations to participate. </a:t>
            </a:r>
          </a:p>
          <a:p>
            <a:pPr marL="0" indent="0">
              <a:buNone/>
            </a:pPr>
            <a:endParaRPr lang="en-US" sz="2400" dirty="0">
              <a:solidFill>
                <a:srgbClr val="454540"/>
              </a:solidFill>
              <a:latin typeface="Calibri" panose="020F0502020204030204" pitchFamily="34" charset="0"/>
              <a:cs typeface="Calibri" panose="020F0502020204030204" pitchFamily="34" charset="0"/>
            </a:endParaRPr>
          </a:p>
          <a:p>
            <a:pPr>
              <a:buFont typeface="Wingdings" pitchFamily="2" charset="2"/>
              <a:buChar char="§"/>
            </a:pPr>
            <a:r>
              <a:rPr lang="en-US" sz="2400" i="0" u="none" strike="noStrike" dirty="0">
                <a:solidFill>
                  <a:srgbClr val="454540"/>
                </a:solidFill>
                <a:effectLst/>
                <a:latin typeface="Calibri" panose="020F0502020204030204" pitchFamily="34" charset="0"/>
                <a:cs typeface="Calibri" panose="020F0502020204030204" pitchFamily="34" charset="0"/>
              </a:rPr>
              <a:t> Local participants have greater knowledge of their own markets.</a:t>
            </a:r>
            <a:endParaRPr lang="en-US" sz="2400" dirty="0">
              <a:solidFill>
                <a:srgbClr val="454540"/>
              </a:solidFill>
              <a:latin typeface="Calibri" panose="020F0502020204030204" pitchFamily="34" charset="0"/>
              <a:cs typeface="Calibri" panose="020F0502020204030204" pitchFamily="34" charset="0"/>
            </a:endParaRPr>
          </a:p>
          <a:p>
            <a:pPr>
              <a:buFont typeface="Wingdings" pitchFamily="2" charset="2"/>
              <a:buChar char="§"/>
            </a:pPr>
            <a:endParaRPr lang="en-US" sz="2400" i="0" u="none" strike="noStrike" dirty="0">
              <a:solidFill>
                <a:srgbClr val="454540"/>
              </a:solidFill>
              <a:effectLst/>
              <a:latin typeface="Calibri" panose="020F0502020204030204" pitchFamily="34" charset="0"/>
              <a:cs typeface="Calibri" panose="020F0502020204030204" pitchFamily="34" charset="0"/>
            </a:endParaRPr>
          </a:p>
          <a:p>
            <a:pPr>
              <a:buFont typeface="Wingdings" pitchFamily="2" charset="2"/>
              <a:buChar char="§"/>
            </a:pPr>
            <a:endParaRPr lang="en-US" sz="2400" dirty="0">
              <a:solidFill>
                <a:srgbClr val="454540"/>
              </a:solidFill>
              <a:latin typeface="Source Sans Pro Web"/>
            </a:endParaRPr>
          </a:p>
          <a:p>
            <a:pPr>
              <a:buFont typeface="Wingdings" pitchFamily="2" charset="2"/>
              <a:buChar char="§"/>
            </a:pPr>
            <a:endParaRPr lang="en-US" sz="2400" i="0" u="none" strike="noStrike" dirty="0">
              <a:solidFill>
                <a:srgbClr val="454540"/>
              </a:solidFill>
              <a:effectLst/>
              <a:latin typeface="Source Sans Pro Web"/>
            </a:endParaRPr>
          </a:p>
          <a:p>
            <a:pPr>
              <a:buFont typeface="Wingdings" pitchFamily="2" charset="2"/>
              <a:buChar char="§"/>
            </a:pPr>
            <a:endParaRPr lang="en-US" sz="2400" dirty="0">
              <a:solidFill>
                <a:srgbClr val="454540"/>
              </a:solidFill>
              <a:latin typeface="Source Sans Pro Web"/>
            </a:endParaRPr>
          </a:p>
          <a:p>
            <a:pPr marL="0" indent="0">
              <a:buNone/>
            </a:pPr>
            <a:endParaRPr lang="en-US" sz="2400" b="1" dirty="0">
              <a:solidFill>
                <a:srgbClr val="454540"/>
              </a:solidFill>
              <a:latin typeface="Source Sans Pro Web"/>
              <a:cs typeface="Calibri" panose="020F0502020204030204" pitchFamily="34" charset="0"/>
            </a:endParaRPr>
          </a:p>
          <a:p>
            <a:endParaRPr lang="en-US" sz="2400" dirty="0">
              <a:solidFill>
                <a:srgbClr val="000000"/>
              </a:solidFill>
              <a:effectLst/>
              <a:latin typeface="Times New Roman" panose="02020603050405020304" pitchFamily="18" charset="0"/>
            </a:endParaRPr>
          </a:p>
          <a:p>
            <a:pPr>
              <a:buFont typeface="Wingdings" pitchFamily="2" charset="2"/>
              <a:buChar char="§"/>
            </a:pPr>
            <a:endParaRPr lang="en-US" sz="2400" dirty="0">
              <a:latin typeface="Calibri" panose="020F0502020204030204" pitchFamily="34" charset="0"/>
              <a:cs typeface="Calibri" panose="020F0502020204030204" pitchFamily="34" charset="0"/>
            </a:endParaRPr>
          </a:p>
          <a:p>
            <a:pPr>
              <a:buFont typeface="Wingdings" pitchFamily="2" charset="2"/>
              <a:buChar char="§"/>
            </a:pPr>
            <a:endParaRPr lang="en-US" sz="2400" dirty="0">
              <a:effectLst/>
              <a:latin typeface="Calibri" panose="020F0502020204030204" pitchFamily="34" charset="0"/>
              <a:cs typeface="Calibri" panose="020F0502020204030204" pitchFamily="34" charset="0"/>
            </a:endParaRPr>
          </a:p>
          <a:p>
            <a:pPr>
              <a:buFont typeface="Wingdings" pitchFamily="2" charset="2"/>
              <a:buChar char="§"/>
            </a:pPr>
            <a:endParaRPr lang="en-US" sz="2400" dirty="0">
              <a:effectLst/>
              <a:latin typeface="Calibri" panose="020F0502020204030204" pitchFamily="34" charset="0"/>
              <a:cs typeface="Calibri" panose="020F0502020204030204" pitchFamily="34" charset="0"/>
            </a:endParaRPr>
          </a:p>
          <a:p>
            <a:pPr>
              <a:buFont typeface="Wingdings" pitchFamily="2" charset="2"/>
              <a:buChar char="§"/>
            </a:pPr>
            <a:endParaRPr lang="en-US" sz="2000" dirty="0">
              <a:effectLst/>
              <a:latin typeface="Calibri" panose="020F0502020204030204" pitchFamily="34" charset="0"/>
              <a:cs typeface="Calibri" panose="020F0502020204030204" pitchFamily="34" charset="0"/>
            </a:endParaRPr>
          </a:p>
          <a:p>
            <a:pPr>
              <a:buFont typeface="Wingdings" pitchFamily="2" charset="2"/>
              <a:buChar char="§"/>
            </a:pPr>
            <a:endParaRPr lang="en-US" sz="2000"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CBB6EB5D-2199-0F08-2136-2A2136E0759D}"/>
              </a:ext>
            </a:extLst>
          </p:cNvPr>
          <p:cNvPicPr>
            <a:picLocks noChangeAspect="1"/>
          </p:cNvPicPr>
          <p:nvPr/>
        </p:nvPicPr>
        <p:blipFill>
          <a:blip r:embed="rId2"/>
          <a:stretch>
            <a:fillRect/>
          </a:stretch>
        </p:blipFill>
        <p:spPr>
          <a:xfrm>
            <a:off x="8937475" y="504092"/>
            <a:ext cx="2822693" cy="676715"/>
          </a:xfrm>
          <a:prstGeom prst="rect">
            <a:avLst/>
          </a:prstGeom>
        </p:spPr>
      </p:pic>
      <p:sp>
        <p:nvSpPr>
          <p:cNvPr id="5" name="Slide Number Placeholder 4">
            <a:extLst>
              <a:ext uri="{FF2B5EF4-FFF2-40B4-BE49-F238E27FC236}">
                <a16:creationId xmlns:a16="http://schemas.microsoft.com/office/drawing/2014/main" id="{67870187-82D5-CD83-D249-F3B536682B7D}"/>
              </a:ext>
            </a:extLst>
          </p:cNvPr>
          <p:cNvSpPr>
            <a:spLocks noGrp="1"/>
          </p:cNvSpPr>
          <p:nvPr>
            <p:ph type="sldNum" sz="quarter" idx="12"/>
          </p:nvPr>
        </p:nvSpPr>
        <p:spPr/>
        <p:txBody>
          <a:bodyPr/>
          <a:lstStyle/>
          <a:p>
            <a:fld id="{13718C5C-5057-494A-9B5F-32CDE210C4AA}" type="slidenum">
              <a:rPr lang="en-US" smtClean="0"/>
              <a:t>35</a:t>
            </a:fld>
            <a:endParaRPr lang="en-US"/>
          </a:p>
        </p:txBody>
      </p:sp>
    </p:spTree>
    <p:extLst>
      <p:ext uri="{BB962C8B-B14F-4D97-AF65-F5344CB8AC3E}">
        <p14:creationId xmlns:p14="http://schemas.microsoft.com/office/powerpoint/2010/main" val="39674783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1A9E94-8AAD-380F-DDDE-8ADAB9DCE6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CAF1E3-BCB9-0DA0-5F11-A603F4E8E16E}"/>
              </a:ext>
            </a:extLst>
          </p:cNvPr>
          <p:cNvSpPr>
            <a:spLocks noGrp="1"/>
          </p:cNvSpPr>
          <p:nvPr>
            <p:ph type="title"/>
          </p:nvPr>
        </p:nvSpPr>
        <p:spPr>
          <a:xfrm>
            <a:off x="838200" y="1920241"/>
            <a:ext cx="10855960" cy="650239"/>
          </a:xfrm>
        </p:spPr>
        <p:txBody>
          <a:bodyPr>
            <a:normAutofit/>
          </a:bodyPr>
          <a:lstStyle/>
          <a:p>
            <a:pPr algn="ctr"/>
            <a:r>
              <a:rPr lang="en-US" dirty="0"/>
              <a:t>Inquiries Included in Market Analyses </a:t>
            </a:r>
          </a:p>
        </p:txBody>
      </p:sp>
      <p:sp>
        <p:nvSpPr>
          <p:cNvPr id="3" name="Content Placeholder 2">
            <a:extLst>
              <a:ext uri="{FF2B5EF4-FFF2-40B4-BE49-F238E27FC236}">
                <a16:creationId xmlns:a16="http://schemas.microsoft.com/office/drawing/2014/main" id="{2F724B69-BBB9-09EE-7432-2131C13EB3E1}"/>
              </a:ext>
            </a:extLst>
          </p:cNvPr>
          <p:cNvSpPr>
            <a:spLocks noGrp="1"/>
          </p:cNvSpPr>
          <p:nvPr>
            <p:ph idx="1"/>
          </p:nvPr>
        </p:nvSpPr>
        <p:spPr/>
        <p:txBody>
          <a:bodyPr>
            <a:normAutofit fontScale="25000" lnSpcReduction="20000"/>
          </a:bodyPr>
          <a:lstStyle/>
          <a:p>
            <a:pPr marL="1471400" lvl="8" indent="0">
              <a:buNone/>
            </a:pPr>
            <a:endParaRPr lang="en-US" sz="1800" dirty="0">
              <a:effectLst/>
              <a:latin typeface="Melior"/>
            </a:endParaRPr>
          </a:p>
          <a:p>
            <a:pPr marL="1471400" lvl="8" indent="0">
              <a:buNone/>
            </a:pPr>
            <a:endParaRPr lang="en-US" sz="7200" dirty="0"/>
          </a:p>
          <a:p>
            <a:pPr>
              <a:buFont typeface="Wingdings" pitchFamily="2" charset="2"/>
              <a:buChar char="§"/>
            </a:pPr>
            <a:r>
              <a:rPr lang="en-US" sz="8000" kern="100" dirty="0">
                <a:effectLst/>
                <a:latin typeface="Calibri" panose="020F0502020204030204" pitchFamily="34" charset="0"/>
                <a:cs typeface="Calibri" panose="020F0502020204030204" pitchFamily="34" charset="0"/>
              </a:rPr>
              <a:t>A key question is: “Are you aware of PLAs having been used on other similar construction projects in the area and/or other nearby areas?  Explain in detail.”</a:t>
            </a:r>
          </a:p>
          <a:p>
            <a:pPr marL="0" indent="0">
              <a:buNone/>
            </a:pPr>
            <a:endParaRPr lang="en-US" sz="8000" kern="100" dirty="0">
              <a:latin typeface="Calibri" panose="020F0502020204030204" pitchFamily="34" charset="0"/>
              <a:cs typeface="Calibri" panose="020F0502020204030204" pitchFamily="34" charset="0"/>
            </a:endParaRPr>
          </a:p>
          <a:p>
            <a:pPr>
              <a:buFont typeface="Wingdings" pitchFamily="2" charset="2"/>
              <a:buChar char="§"/>
            </a:pPr>
            <a:r>
              <a:rPr lang="en-US" sz="8000" kern="100" dirty="0">
                <a:effectLst/>
                <a:latin typeface="Calibri" panose="020F0502020204030204" pitchFamily="34" charset="0"/>
                <a:cs typeface="Calibri" panose="020F0502020204030204" pitchFamily="34" charset="0"/>
              </a:rPr>
              <a:t>The OMB memo states that t</a:t>
            </a:r>
            <a:r>
              <a:rPr lang="en-US" sz="8000" b="0" i="0" u="none" strike="noStrike" dirty="0">
                <a:solidFill>
                  <a:srgbClr val="000000"/>
                </a:solidFill>
                <a:effectLst/>
                <a:latin typeface="Calibri" panose="020F0502020204030204" pitchFamily="34" charset="0"/>
                <a:cs typeface="Calibri" panose="020F0502020204030204" pitchFamily="34" charset="0"/>
              </a:rPr>
              <a:t>he “fact that a PLA was not previously required does not, by itself, constitute inclusive market research to support exercise of an exception to the requirement for a PLA on a subsequent project.”</a:t>
            </a:r>
            <a:endParaRPr lang="en-US" sz="8000" kern="100" dirty="0">
              <a:effectLst/>
              <a:latin typeface="Calibri" panose="020F0502020204030204" pitchFamily="34" charset="0"/>
              <a:cs typeface="Calibri" panose="020F0502020204030204" pitchFamily="34" charset="0"/>
            </a:endParaRPr>
          </a:p>
          <a:p>
            <a:pPr marL="0" indent="0">
              <a:buNone/>
            </a:pPr>
            <a:endParaRPr lang="en-US" sz="8000" b="0" i="0" u="none" strike="noStrike" dirty="0">
              <a:solidFill>
                <a:srgbClr val="151515"/>
              </a:solidFill>
              <a:effectLst/>
              <a:latin typeface="Calibri" panose="020F0502020204030204" pitchFamily="34" charset="0"/>
              <a:cs typeface="Calibri" panose="020F0502020204030204" pitchFamily="34" charset="0"/>
            </a:endParaRPr>
          </a:p>
          <a:p>
            <a:pPr>
              <a:buFont typeface="Wingdings" pitchFamily="2" charset="2"/>
              <a:buChar char="§"/>
            </a:pPr>
            <a:r>
              <a:rPr lang="en-US" sz="8000" b="0" i="0" u="none" strike="noStrike" dirty="0">
                <a:solidFill>
                  <a:srgbClr val="151515"/>
                </a:solidFill>
                <a:effectLst/>
                <a:latin typeface="Calibri" panose="020F0502020204030204" pitchFamily="34" charset="0"/>
                <a:cs typeface="Calibri" panose="020F0502020204030204" pitchFamily="34" charset="0"/>
              </a:rPr>
              <a:t>Other important questions in market analyses include: 1) availability of union and non-union labor to perform the work; 2) </a:t>
            </a:r>
            <a:r>
              <a:rPr lang="en-US" sz="8000" b="0" i="0" u="none" strike="noStrike" kern="100" dirty="0">
                <a:solidFill>
                  <a:srgbClr val="151515"/>
                </a:solidFill>
                <a:latin typeface="Calibri" panose="020F0502020204030204" pitchFamily="34" charset="0"/>
                <a:cs typeface="Calibri" panose="020F0502020204030204" pitchFamily="34" charset="0"/>
              </a:rPr>
              <a:t>i</a:t>
            </a:r>
            <a:r>
              <a:rPr lang="en-US" sz="8000" kern="100" dirty="0">
                <a:solidFill>
                  <a:srgbClr val="151515"/>
                </a:solidFill>
                <a:effectLst/>
                <a:latin typeface="Calibri" panose="020F0502020204030204" pitchFamily="34" charset="0"/>
                <a:cs typeface="Calibri" panose="020F0502020204030204" pitchFamily="34" charset="0"/>
              </a:rPr>
              <a:t>mpact of using a PLA on project costs;  and  3) a</a:t>
            </a:r>
            <a:r>
              <a:rPr lang="en-US" sz="8000" kern="100" dirty="0">
                <a:effectLst/>
                <a:latin typeface="Calibri" panose="020F0502020204030204" pitchFamily="34" charset="0"/>
                <a:cs typeface="Calibri" panose="020F0502020204030204" pitchFamily="34" charset="0"/>
              </a:rPr>
              <a:t>vailability of contractors or subcontractors to perform the work, particularly when it  involves “specialized construction</a:t>
            </a:r>
            <a:r>
              <a:rPr lang="en-US" sz="8000" kern="100" dirty="0">
                <a:latin typeface="Calibri" panose="020F0502020204030204" pitchFamily="34" charset="0"/>
                <a:cs typeface="Calibri" panose="020F0502020204030204" pitchFamily="34" charset="0"/>
              </a:rPr>
              <a:t>.”</a:t>
            </a:r>
            <a:endParaRPr lang="en-US" sz="8000" kern="100" dirty="0">
              <a:effectLst/>
              <a:latin typeface="Calibri" panose="020F0502020204030204" pitchFamily="34" charset="0"/>
              <a:cs typeface="Calibri" panose="020F0502020204030204" pitchFamily="34" charset="0"/>
            </a:endParaRPr>
          </a:p>
          <a:p>
            <a:pPr marL="0" indent="0">
              <a:buNone/>
            </a:pPr>
            <a:r>
              <a:rPr lang="en-US" sz="7200" kern="100" dirty="0">
                <a:solidFill>
                  <a:srgbClr val="151515"/>
                </a:solidFill>
                <a:effectLst/>
                <a:latin typeface="+mn-lt"/>
                <a:cs typeface="Calibri" panose="020F0502020204030204" pitchFamily="34" charset="0"/>
              </a:rPr>
              <a:t> </a:t>
            </a:r>
            <a:endParaRPr lang="en-US" sz="7200" b="0" i="0" u="none" strike="noStrike" kern="100" dirty="0">
              <a:solidFill>
                <a:srgbClr val="151515"/>
              </a:solidFill>
              <a:latin typeface="+mn-lt"/>
              <a:cs typeface="Calibri" panose="020F0502020204030204" pitchFamily="34" charset="0"/>
            </a:endParaRPr>
          </a:p>
          <a:p>
            <a:pPr>
              <a:buFont typeface="Wingdings" pitchFamily="2" charset="2"/>
              <a:buChar char="§"/>
            </a:pPr>
            <a:endParaRPr lang="en-US" sz="7200" b="0" i="0" u="none" strike="noStrike" dirty="0">
              <a:solidFill>
                <a:srgbClr val="151515"/>
              </a:solidFill>
              <a:effectLst/>
              <a:latin typeface="+mn-lt"/>
              <a:cs typeface="Calibri" panose="020F0502020204030204" pitchFamily="34" charset="0"/>
            </a:endParaRPr>
          </a:p>
          <a:p>
            <a:pPr marL="0" indent="0">
              <a:buNone/>
            </a:pPr>
            <a:br>
              <a:rPr lang="en-US" dirty="0"/>
            </a:br>
            <a:endParaRPr lang="en-US" sz="1800" dirty="0">
              <a:effectLst/>
              <a:latin typeface="Melior"/>
            </a:endParaRPr>
          </a:p>
          <a:p>
            <a:pPr marL="1471400" lvl="8" indent="0">
              <a:buNone/>
            </a:pPr>
            <a:endParaRPr lang="en-US" dirty="0">
              <a:latin typeface="Melior"/>
            </a:endParaRPr>
          </a:p>
          <a:p>
            <a:pPr marL="1471400" lvl="8" indent="0">
              <a:buNone/>
            </a:pPr>
            <a:endParaRPr lang="en-US" sz="3600" dirty="0">
              <a:effectLst/>
              <a:latin typeface="Calibri" panose="020F0502020204030204" pitchFamily="34" charset="0"/>
              <a:cs typeface="Calibri" panose="020F0502020204030204" pitchFamily="34" charset="0"/>
            </a:endParaRPr>
          </a:p>
          <a:p>
            <a:pPr marL="1471400" lvl="8" indent="0">
              <a:buNone/>
            </a:pPr>
            <a:endParaRPr lang="en-US" sz="3600" dirty="0">
              <a:latin typeface="Calibri" panose="020F0502020204030204" pitchFamily="34" charset="0"/>
              <a:cs typeface="Calibri" panose="020F0502020204030204" pitchFamily="34" charset="0"/>
            </a:endParaRPr>
          </a:p>
          <a:p>
            <a:pPr marL="1471400" lvl="8" indent="0">
              <a:buNone/>
            </a:pPr>
            <a:endParaRPr lang="en-US" sz="3600" dirty="0">
              <a:effectLst/>
              <a:latin typeface="Calibri" panose="020F0502020204030204" pitchFamily="34" charset="0"/>
              <a:cs typeface="Calibri" panose="020F0502020204030204" pitchFamily="34" charset="0"/>
            </a:endParaRPr>
          </a:p>
          <a:p>
            <a:pPr marL="1471400" lvl="8" indent="0">
              <a:buNone/>
            </a:pPr>
            <a:r>
              <a:rPr lang="en-US" sz="1800" dirty="0">
                <a:effectLst/>
                <a:latin typeface="Melior"/>
              </a:rPr>
              <a:t> </a:t>
            </a:r>
            <a:endParaRPr lang="en-US" dirty="0"/>
          </a:p>
          <a:p>
            <a:pPr marL="1471400" lvl="8" indent="0">
              <a:buNone/>
            </a:pPr>
            <a:endParaRPr lang="en-US" sz="1800" dirty="0"/>
          </a:p>
        </p:txBody>
      </p:sp>
      <p:pic>
        <p:nvPicPr>
          <p:cNvPr id="4" name="Picture 3">
            <a:extLst>
              <a:ext uri="{FF2B5EF4-FFF2-40B4-BE49-F238E27FC236}">
                <a16:creationId xmlns:a16="http://schemas.microsoft.com/office/drawing/2014/main" id="{BCB5C84B-562A-F2E1-BD4E-2C3A0E9C605D}"/>
              </a:ext>
            </a:extLst>
          </p:cNvPr>
          <p:cNvPicPr>
            <a:picLocks noChangeAspect="1"/>
          </p:cNvPicPr>
          <p:nvPr/>
        </p:nvPicPr>
        <p:blipFill>
          <a:blip r:embed="rId2"/>
          <a:stretch>
            <a:fillRect/>
          </a:stretch>
        </p:blipFill>
        <p:spPr>
          <a:xfrm>
            <a:off x="8859838" y="485465"/>
            <a:ext cx="2822693" cy="676715"/>
          </a:xfrm>
          <a:prstGeom prst="rect">
            <a:avLst/>
          </a:prstGeom>
        </p:spPr>
      </p:pic>
      <p:sp>
        <p:nvSpPr>
          <p:cNvPr id="5" name="Slide Number Placeholder 4">
            <a:extLst>
              <a:ext uri="{FF2B5EF4-FFF2-40B4-BE49-F238E27FC236}">
                <a16:creationId xmlns:a16="http://schemas.microsoft.com/office/drawing/2014/main" id="{DBF15EAD-98DE-901A-240E-5F4351FAF433}"/>
              </a:ext>
            </a:extLst>
          </p:cNvPr>
          <p:cNvSpPr>
            <a:spLocks noGrp="1"/>
          </p:cNvSpPr>
          <p:nvPr>
            <p:ph type="sldNum" sz="quarter" idx="12"/>
          </p:nvPr>
        </p:nvSpPr>
        <p:spPr/>
        <p:txBody>
          <a:bodyPr/>
          <a:lstStyle/>
          <a:p>
            <a:fld id="{13718C5C-5057-494A-9B5F-32CDE210C4AA}" type="slidenum">
              <a:rPr lang="en-US" smtClean="0"/>
              <a:t>36</a:t>
            </a:fld>
            <a:endParaRPr lang="en-US"/>
          </a:p>
        </p:txBody>
      </p:sp>
    </p:spTree>
    <p:extLst>
      <p:ext uri="{BB962C8B-B14F-4D97-AF65-F5344CB8AC3E}">
        <p14:creationId xmlns:p14="http://schemas.microsoft.com/office/powerpoint/2010/main" val="26114521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D1F055-26A2-8DA2-DBA2-DA4FFFEB93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26D682-3049-3DCF-DDC0-C32E83C95EFA}"/>
              </a:ext>
            </a:extLst>
          </p:cNvPr>
          <p:cNvSpPr>
            <a:spLocks noGrp="1"/>
          </p:cNvSpPr>
          <p:nvPr>
            <p:ph type="title"/>
          </p:nvPr>
        </p:nvSpPr>
        <p:spPr/>
        <p:txBody>
          <a:bodyPr/>
          <a:lstStyle/>
          <a:p>
            <a:r>
              <a:rPr lang="en-US" dirty="0"/>
              <a:t>				Sample Questions </a:t>
            </a:r>
          </a:p>
        </p:txBody>
      </p:sp>
      <p:sp>
        <p:nvSpPr>
          <p:cNvPr id="3" name="Content Placeholder 2">
            <a:extLst>
              <a:ext uri="{FF2B5EF4-FFF2-40B4-BE49-F238E27FC236}">
                <a16:creationId xmlns:a16="http://schemas.microsoft.com/office/drawing/2014/main" id="{58D4E11A-2B76-D618-5309-F8EF1EE7A3E5}"/>
              </a:ext>
            </a:extLst>
          </p:cNvPr>
          <p:cNvSpPr>
            <a:spLocks noGrp="1"/>
          </p:cNvSpPr>
          <p:nvPr>
            <p:ph idx="1"/>
          </p:nvPr>
        </p:nvSpPr>
        <p:spPr/>
        <p:txBody>
          <a:bodyPr>
            <a:normAutofit/>
          </a:bodyPr>
          <a:lstStyle/>
          <a:p>
            <a:pPr marL="1471400" lvl="8" indent="0">
              <a:buNone/>
            </a:pPr>
            <a:endParaRPr lang="en-US" sz="1800" dirty="0">
              <a:effectLst/>
              <a:latin typeface="Melior"/>
            </a:endParaRPr>
          </a:p>
          <a:p>
            <a:pPr marL="1471400" lvl="8" indent="0">
              <a:buNone/>
            </a:pPr>
            <a:r>
              <a:rPr lang="en-US" sz="1800" dirty="0">
                <a:effectLst/>
                <a:latin typeface="Melior"/>
              </a:rPr>
              <a:t> </a:t>
            </a:r>
            <a:endParaRPr lang="en-US" dirty="0"/>
          </a:p>
          <a:p>
            <a:pPr marL="1471400" lvl="8" indent="0">
              <a:buNone/>
            </a:pPr>
            <a:endParaRPr lang="en-US" sz="1800" dirty="0"/>
          </a:p>
        </p:txBody>
      </p:sp>
      <p:pic>
        <p:nvPicPr>
          <p:cNvPr id="4" name="Picture 3">
            <a:extLst>
              <a:ext uri="{FF2B5EF4-FFF2-40B4-BE49-F238E27FC236}">
                <a16:creationId xmlns:a16="http://schemas.microsoft.com/office/drawing/2014/main" id="{0C803CFB-2965-3F6E-C6FF-E320D09530E6}"/>
              </a:ext>
            </a:extLst>
          </p:cNvPr>
          <p:cNvPicPr>
            <a:picLocks noChangeAspect="1"/>
          </p:cNvPicPr>
          <p:nvPr/>
        </p:nvPicPr>
        <p:blipFill>
          <a:blip r:embed="rId2"/>
          <a:stretch>
            <a:fillRect/>
          </a:stretch>
        </p:blipFill>
        <p:spPr>
          <a:xfrm>
            <a:off x="8859838" y="485465"/>
            <a:ext cx="2822693" cy="676715"/>
          </a:xfrm>
          <a:prstGeom prst="rect">
            <a:avLst/>
          </a:prstGeom>
        </p:spPr>
      </p:pic>
      <p:graphicFrame>
        <p:nvGraphicFramePr>
          <p:cNvPr id="5" name="Table 4">
            <a:extLst>
              <a:ext uri="{FF2B5EF4-FFF2-40B4-BE49-F238E27FC236}">
                <a16:creationId xmlns:a16="http://schemas.microsoft.com/office/drawing/2014/main" id="{064224C9-6031-F238-F388-E377503C7157}"/>
              </a:ext>
            </a:extLst>
          </p:cNvPr>
          <p:cNvGraphicFramePr>
            <a:graphicFrameLocks noGrp="1"/>
          </p:cNvGraphicFramePr>
          <p:nvPr>
            <p:extLst>
              <p:ext uri="{D42A27DB-BD31-4B8C-83A1-F6EECF244321}">
                <p14:modId xmlns:p14="http://schemas.microsoft.com/office/powerpoint/2010/main" val="1895344398"/>
              </p:ext>
            </p:extLst>
          </p:nvPr>
        </p:nvGraphicFramePr>
        <p:xfrm>
          <a:off x="745434" y="2570480"/>
          <a:ext cx="10108095" cy="4108616"/>
        </p:xfrm>
        <a:graphic>
          <a:graphicData uri="http://schemas.openxmlformats.org/drawingml/2006/table">
            <a:tbl>
              <a:tblPr firstRow="1" firstCol="1" lastRow="1" lastCol="1" bandRow="1" bandCol="1">
                <a:tableStyleId>{5C22544A-7EE6-4342-B048-85BDC9FD1C3A}</a:tableStyleId>
              </a:tblPr>
              <a:tblGrid>
                <a:gridCol w="10108095">
                  <a:extLst>
                    <a:ext uri="{9D8B030D-6E8A-4147-A177-3AD203B41FA5}">
                      <a16:colId xmlns:a16="http://schemas.microsoft.com/office/drawing/2014/main" val="1325428636"/>
                    </a:ext>
                  </a:extLst>
                </a:gridCol>
              </a:tblGrid>
              <a:tr h="353027">
                <a:tc>
                  <a:txBody>
                    <a:bodyPr/>
                    <a:lstStyle/>
                    <a:p>
                      <a:pPr marL="0" marR="0" algn="l">
                        <a:lnSpc>
                          <a:spcPct val="107000"/>
                        </a:lnSpc>
                        <a:spcBef>
                          <a:spcPts val="0"/>
                        </a:spcBef>
                        <a:spcAft>
                          <a:spcPts val="0"/>
                        </a:spcAft>
                        <a:tabLst>
                          <a:tab pos="228600" algn="l"/>
                        </a:tabLst>
                      </a:pPr>
                      <a:r>
                        <a:rPr lang="en-US" sz="1200" kern="100" dirty="0">
                          <a:effectLst/>
                        </a:rPr>
                        <a:t>1) Are you responding as a representative of a government entity, union, contractor (union or non-union) and/or qualified small business?</a:t>
                      </a:r>
                      <a:endParaRPr lang="en-US" sz="12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225" marR="68225" marT="0" marB="0" anchor="ctr"/>
                </a:tc>
                <a:extLst>
                  <a:ext uri="{0D108BD9-81ED-4DB2-BD59-A6C34878D82A}">
                    <a16:rowId xmlns:a16="http://schemas.microsoft.com/office/drawing/2014/main" val="1470673437"/>
                  </a:ext>
                </a:extLst>
              </a:tr>
              <a:tr h="353027">
                <a:tc>
                  <a:txBody>
                    <a:bodyPr/>
                    <a:lstStyle/>
                    <a:p>
                      <a:pPr marL="0" marR="0" algn="l">
                        <a:lnSpc>
                          <a:spcPct val="107000"/>
                        </a:lnSpc>
                        <a:spcBef>
                          <a:spcPts val="0"/>
                        </a:spcBef>
                        <a:spcAft>
                          <a:spcPts val="0"/>
                        </a:spcAft>
                        <a:tabLst>
                          <a:tab pos="228600" algn="l"/>
                        </a:tabLst>
                      </a:pPr>
                      <a:r>
                        <a:rPr lang="en-US" sz="1200" kern="100" dirty="0">
                          <a:effectLst/>
                        </a:rPr>
                        <a:t>2) Would the work involve specialized construction that is available from only a limited number of contractors or subcontractors?  Explain in detail.</a:t>
                      </a:r>
                      <a:endParaRPr lang="en-US" sz="12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225" marR="68225" marT="0" marB="0" anchor="ctr"/>
                </a:tc>
                <a:extLst>
                  <a:ext uri="{0D108BD9-81ED-4DB2-BD59-A6C34878D82A}">
                    <a16:rowId xmlns:a16="http://schemas.microsoft.com/office/drawing/2014/main" val="661752279"/>
                  </a:ext>
                </a:extLst>
              </a:tr>
              <a:tr h="644584">
                <a:tc>
                  <a:txBody>
                    <a:bodyPr/>
                    <a:lstStyle/>
                    <a:p>
                      <a:pPr marL="0" marR="0" algn="l">
                        <a:lnSpc>
                          <a:spcPct val="107000"/>
                        </a:lnSpc>
                        <a:spcBef>
                          <a:spcPts val="0"/>
                        </a:spcBef>
                        <a:spcAft>
                          <a:spcPts val="0"/>
                        </a:spcAft>
                        <a:tabLst>
                          <a:tab pos="228600" algn="l"/>
                        </a:tabLst>
                      </a:pPr>
                      <a:r>
                        <a:rPr lang="en-US" sz="1200" kern="100" dirty="0">
                          <a:effectLst/>
                        </a:rPr>
                        <a:t>3) What is your understanding of the availability of union labor and non-union labor in this area for this type of project?  Are you otherwise aware of national, regional, or local interest in participating in this project by union or non-union contractors.  Explain in detail.</a:t>
                      </a:r>
                      <a:endParaRPr lang="en-US" sz="12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225" marR="68225" marT="0" marB="0" anchor="ctr"/>
                </a:tc>
                <a:extLst>
                  <a:ext uri="{0D108BD9-81ED-4DB2-BD59-A6C34878D82A}">
                    <a16:rowId xmlns:a16="http://schemas.microsoft.com/office/drawing/2014/main" val="1534005561"/>
                  </a:ext>
                </a:extLst>
              </a:tr>
              <a:tr h="958337">
                <a:tc>
                  <a:txBody>
                    <a:bodyPr/>
                    <a:lstStyle/>
                    <a:p>
                      <a:pPr marL="0" marR="0" algn="l">
                        <a:lnSpc>
                          <a:spcPct val="107000"/>
                        </a:lnSpc>
                        <a:spcBef>
                          <a:spcPts val="0"/>
                        </a:spcBef>
                        <a:spcAft>
                          <a:spcPts val="0"/>
                        </a:spcAft>
                        <a:tabLst>
                          <a:tab pos="228600" algn="l"/>
                        </a:tabLst>
                      </a:pPr>
                      <a:r>
                        <a:rPr lang="en-US" sz="1200" kern="100" dirty="0">
                          <a:effectLst/>
                        </a:rPr>
                        <a:t>4) As a qualified contractor for a project of this type, would you be interested in participating in this project?  </a:t>
                      </a:r>
                    </a:p>
                    <a:p>
                      <a:pPr marL="0" marR="0" algn="l">
                        <a:lnSpc>
                          <a:spcPct val="107000"/>
                        </a:lnSpc>
                        <a:spcBef>
                          <a:spcPts val="0"/>
                        </a:spcBef>
                        <a:spcAft>
                          <a:spcPts val="0"/>
                        </a:spcAft>
                        <a:tabLst>
                          <a:tab pos="228600" algn="l"/>
                        </a:tabLst>
                      </a:pPr>
                      <a:r>
                        <a:rPr lang="en-US" sz="1200" kern="100" dirty="0">
                          <a:effectLst/>
                        </a:rPr>
                        <a:t>Would the requirement of a Project Labor Agreement (PLA) under this project impact your interest in any way?  Explain in detail.  </a:t>
                      </a:r>
                      <a:endParaRPr lang="en-US" sz="12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225" marR="68225" marT="0" marB="0" anchor="ctr"/>
                </a:tc>
                <a:extLst>
                  <a:ext uri="{0D108BD9-81ED-4DB2-BD59-A6C34878D82A}">
                    <a16:rowId xmlns:a16="http://schemas.microsoft.com/office/drawing/2014/main" val="2559164518"/>
                  </a:ext>
                </a:extLst>
              </a:tr>
              <a:tr h="539287">
                <a:tc>
                  <a:txBody>
                    <a:bodyPr/>
                    <a:lstStyle/>
                    <a:p>
                      <a:pPr marL="0" marR="0" algn="l">
                        <a:lnSpc>
                          <a:spcPct val="107000"/>
                        </a:lnSpc>
                        <a:spcBef>
                          <a:spcPts val="0"/>
                        </a:spcBef>
                        <a:spcAft>
                          <a:spcPts val="0"/>
                        </a:spcAft>
                        <a:tabLst>
                          <a:tab pos="228600" algn="l"/>
                        </a:tabLst>
                      </a:pPr>
                      <a:r>
                        <a:rPr lang="en-US" sz="1200" kern="100" dirty="0">
                          <a:effectLst/>
                        </a:rPr>
                        <a:t>5) Are you aware of PLAs having been used on other similar construction projects in the area and/or other nearby areas?  Explain in detail.</a:t>
                      </a:r>
                      <a:endParaRPr lang="en-US" sz="12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225" marR="68225" marT="0" marB="0"/>
                </a:tc>
                <a:extLst>
                  <a:ext uri="{0D108BD9-81ED-4DB2-BD59-A6C34878D82A}">
                    <a16:rowId xmlns:a16="http://schemas.microsoft.com/office/drawing/2014/main" val="2176025121"/>
                  </a:ext>
                </a:extLst>
              </a:tr>
              <a:tr h="815975">
                <a:tc>
                  <a:txBody>
                    <a:bodyPr/>
                    <a:lstStyle/>
                    <a:p>
                      <a:pPr marL="0" marR="0" algn="l">
                        <a:lnSpc>
                          <a:spcPct val="107000"/>
                        </a:lnSpc>
                        <a:spcBef>
                          <a:spcPts val="0"/>
                        </a:spcBef>
                        <a:spcAft>
                          <a:spcPts val="0"/>
                        </a:spcAft>
                      </a:pPr>
                      <a:r>
                        <a:rPr lang="en-US" sz="1200" kern="100" dirty="0">
                          <a:effectLst/>
                        </a:rPr>
                        <a:t>6) How do union wage rates compare to prevailing wage rates for this type of project and in this area, i.e., prevailing wage rates under the Construction Wage Rates Requirements statute (formerly known as the Davis-Bacon Act). Explain in detail.</a:t>
                      </a:r>
                    </a:p>
                    <a:p>
                      <a:pPr marL="0" marR="0" algn="l">
                        <a:lnSpc>
                          <a:spcPct val="107000"/>
                        </a:lnSpc>
                        <a:spcBef>
                          <a:spcPts val="0"/>
                        </a:spcBef>
                        <a:spcAft>
                          <a:spcPts val="0"/>
                        </a:spcAft>
                      </a:pPr>
                      <a:r>
                        <a:rPr lang="en-US" sz="1000" kern="100" dirty="0">
                          <a:effectLst/>
                        </a:rPr>
                        <a:t> </a:t>
                      </a:r>
                    </a:p>
                    <a:p>
                      <a:pPr marL="0" marR="0" algn="l">
                        <a:lnSpc>
                          <a:spcPct val="107000"/>
                        </a:lnSpc>
                        <a:spcBef>
                          <a:spcPts val="0"/>
                        </a:spcBef>
                        <a:spcAft>
                          <a:spcPts val="0"/>
                        </a:spcAft>
                      </a:pPr>
                      <a:r>
                        <a:rPr lang="en-US" sz="500" kern="100" dirty="0">
                          <a:effectLst/>
                        </a:rPr>
                        <a:t> </a:t>
                      </a:r>
                      <a:endParaRPr lang="en-US" sz="1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225" marR="68225" marT="0" marB="0" anchor="ctr"/>
                </a:tc>
                <a:extLst>
                  <a:ext uri="{0D108BD9-81ED-4DB2-BD59-A6C34878D82A}">
                    <a16:rowId xmlns:a16="http://schemas.microsoft.com/office/drawing/2014/main" val="3287660231"/>
                  </a:ext>
                </a:extLst>
              </a:tr>
              <a:tr h="444379">
                <a:tc>
                  <a:txBody>
                    <a:bodyPr/>
                    <a:lstStyle/>
                    <a:p>
                      <a:pPr marL="0" marR="0" algn="l">
                        <a:lnSpc>
                          <a:spcPct val="107000"/>
                        </a:lnSpc>
                        <a:spcBef>
                          <a:spcPts val="0"/>
                        </a:spcBef>
                        <a:spcAft>
                          <a:spcPts val="0"/>
                        </a:spcAft>
                      </a:pPr>
                      <a:r>
                        <a:rPr lang="en-US" sz="500" kern="100" dirty="0">
                          <a:effectLst/>
                        </a:rPr>
                        <a:t> </a:t>
                      </a:r>
                      <a:endParaRPr lang="en-US" sz="1000" kern="100" dirty="0">
                        <a:effectLst/>
                      </a:endParaRPr>
                    </a:p>
                    <a:p>
                      <a:pPr marL="0" marR="0" algn="l">
                        <a:lnSpc>
                          <a:spcPct val="107000"/>
                        </a:lnSpc>
                        <a:spcBef>
                          <a:spcPts val="0"/>
                        </a:spcBef>
                        <a:spcAft>
                          <a:spcPts val="0"/>
                        </a:spcAft>
                      </a:pPr>
                      <a:r>
                        <a:rPr lang="en-US" sz="1200" kern="100" dirty="0">
                          <a:effectLst/>
                        </a:rPr>
                        <a:t>7) Are there any ways in which the requirement of a PLA might increase costs on a project of this type in this area?  Explain in detail.</a:t>
                      </a:r>
                      <a:endParaRPr lang="en-US" sz="12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225" marR="68225" marT="0" marB="0"/>
                </a:tc>
                <a:extLst>
                  <a:ext uri="{0D108BD9-81ED-4DB2-BD59-A6C34878D82A}">
                    <a16:rowId xmlns:a16="http://schemas.microsoft.com/office/drawing/2014/main" val="88818067"/>
                  </a:ext>
                </a:extLst>
              </a:tr>
            </a:tbl>
          </a:graphicData>
        </a:graphic>
      </p:graphicFrame>
      <p:sp>
        <p:nvSpPr>
          <p:cNvPr id="6" name="Slide Number Placeholder 5">
            <a:extLst>
              <a:ext uri="{FF2B5EF4-FFF2-40B4-BE49-F238E27FC236}">
                <a16:creationId xmlns:a16="http://schemas.microsoft.com/office/drawing/2014/main" id="{A74B18C5-C60C-7A16-23F5-34457B4EB028}"/>
              </a:ext>
            </a:extLst>
          </p:cNvPr>
          <p:cNvSpPr>
            <a:spLocks noGrp="1"/>
          </p:cNvSpPr>
          <p:nvPr>
            <p:ph type="sldNum" sz="quarter" idx="12"/>
          </p:nvPr>
        </p:nvSpPr>
        <p:spPr/>
        <p:txBody>
          <a:bodyPr/>
          <a:lstStyle/>
          <a:p>
            <a:fld id="{13718C5C-5057-494A-9B5F-32CDE210C4AA}" type="slidenum">
              <a:rPr lang="en-US" smtClean="0"/>
              <a:t>37</a:t>
            </a:fld>
            <a:endParaRPr lang="en-US"/>
          </a:p>
        </p:txBody>
      </p:sp>
    </p:spTree>
    <p:extLst>
      <p:ext uri="{BB962C8B-B14F-4D97-AF65-F5344CB8AC3E}">
        <p14:creationId xmlns:p14="http://schemas.microsoft.com/office/powerpoint/2010/main" val="13954866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7C2B74-C914-0E16-216D-9392BF1278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6907C9-90B7-33D4-F535-2CE3B7C2C44A}"/>
              </a:ext>
            </a:extLst>
          </p:cNvPr>
          <p:cNvSpPr>
            <a:spLocks noGrp="1"/>
          </p:cNvSpPr>
          <p:nvPr>
            <p:ph type="title"/>
          </p:nvPr>
        </p:nvSpPr>
        <p:spPr/>
        <p:txBody>
          <a:bodyPr/>
          <a:lstStyle/>
          <a:p>
            <a:pPr algn="ctr"/>
            <a:r>
              <a:rPr lang="en-US" dirty="0"/>
              <a:t> “Interest” in Working on a PLA</a:t>
            </a:r>
          </a:p>
        </p:txBody>
      </p:sp>
      <p:sp>
        <p:nvSpPr>
          <p:cNvPr id="3" name="Content Placeholder 2">
            <a:extLst>
              <a:ext uri="{FF2B5EF4-FFF2-40B4-BE49-F238E27FC236}">
                <a16:creationId xmlns:a16="http://schemas.microsoft.com/office/drawing/2014/main" id="{D64E2B18-1BA0-7D71-6ABF-28B9416416B0}"/>
              </a:ext>
            </a:extLst>
          </p:cNvPr>
          <p:cNvSpPr>
            <a:spLocks noGrp="1"/>
          </p:cNvSpPr>
          <p:nvPr>
            <p:ph idx="1"/>
          </p:nvPr>
        </p:nvSpPr>
        <p:spPr>
          <a:xfrm>
            <a:off x="497840" y="2570480"/>
            <a:ext cx="10541000" cy="4287520"/>
          </a:xfrm>
        </p:spPr>
        <p:txBody>
          <a:bodyPr>
            <a:normAutofit/>
          </a:bodyPr>
          <a:lstStyle/>
          <a:p>
            <a:pPr marL="0" indent="0">
              <a:buNone/>
            </a:pPr>
            <a:r>
              <a:rPr lang="en-US" dirty="0">
                <a:latin typeface="+mn-lt"/>
              </a:rPr>
              <a:t> </a:t>
            </a:r>
            <a:endParaRPr lang="en-US" dirty="0">
              <a:effectLst/>
              <a:latin typeface="+mn-lt"/>
              <a:cs typeface="Calibri" panose="020F0502020204030204" pitchFamily="34" charset="0"/>
            </a:endParaRPr>
          </a:p>
          <a:p>
            <a:pPr>
              <a:buFont typeface="Wingdings" pitchFamily="2" charset="2"/>
              <a:buChar char="§"/>
            </a:pPr>
            <a:r>
              <a:rPr lang="en-US" dirty="0">
                <a:latin typeface="+mn-lt"/>
                <a:cs typeface="Calibri" panose="020F0502020204030204" pitchFamily="34" charset="0"/>
              </a:rPr>
              <a:t>Some questions seek to elicit answers about the individual submitter’s interest in working on a PLA project and/or opinions about PLAs. </a:t>
            </a:r>
          </a:p>
          <a:p>
            <a:pPr>
              <a:buFont typeface="Wingdings" pitchFamily="2" charset="2"/>
              <a:buChar char="§"/>
            </a:pPr>
            <a:endParaRPr lang="en-US" dirty="0">
              <a:latin typeface="+mn-lt"/>
              <a:cs typeface="Calibri" panose="020F0502020204030204" pitchFamily="34" charset="0"/>
            </a:endParaRPr>
          </a:p>
          <a:p>
            <a:pPr>
              <a:buFont typeface="Wingdings" pitchFamily="2" charset="2"/>
              <a:buChar char="§"/>
            </a:pPr>
            <a:r>
              <a:rPr lang="en-US" dirty="0">
                <a:latin typeface="+mn-lt"/>
                <a:cs typeface="Calibri" panose="020F0502020204030204" pitchFamily="34" charset="0"/>
              </a:rPr>
              <a:t>Those questions are not pertinent to whether a PLA would “</a:t>
            </a:r>
            <a:r>
              <a:rPr lang="en-US" b="0" i="0" u="none" strike="noStrike" dirty="0">
                <a:solidFill>
                  <a:srgbClr val="222222"/>
                </a:solidFill>
                <a:effectLst/>
                <a:latin typeface="+mn-lt"/>
                <a:cs typeface="Calibri" panose="020F0502020204030204" pitchFamily="34" charset="0"/>
              </a:rPr>
              <a:t>frustrate full and open competition.” </a:t>
            </a:r>
          </a:p>
          <a:p>
            <a:pPr marL="0" indent="0">
              <a:buNone/>
            </a:pPr>
            <a:endParaRPr lang="en-US" b="0" i="0" u="none" strike="noStrike" dirty="0">
              <a:solidFill>
                <a:srgbClr val="222222"/>
              </a:solidFill>
              <a:effectLst/>
              <a:latin typeface="+mn-lt"/>
              <a:cs typeface="Calibri" panose="020F0502020204030204" pitchFamily="34" charset="0"/>
            </a:endParaRPr>
          </a:p>
          <a:p>
            <a:pPr>
              <a:buFont typeface="Wingdings" pitchFamily="2" charset="2"/>
              <a:buChar char="§"/>
            </a:pPr>
            <a:r>
              <a:rPr lang="en-US" dirty="0">
                <a:solidFill>
                  <a:srgbClr val="222222"/>
                </a:solidFill>
                <a:latin typeface="+mn-lt"/>
                <a:cs typeface="Calibri" panose="020F0502020204030204" pitchFamily="34" charset="0"/>
              </a:rPr>
              <a:t>The OMB memo states: </a:t>
            </a:r>
            <a:r>
              <a:rPr lang="en-US" dirty="0">
                <a:latin typeface="+mn-lt"/>
                <a:cs typeface="Calibri" panose="020F0502020204030204" pitchFamily="34" charset="0"/>
              </a:rPr>
              <a:t>“</a:t>
            </a:r>
            <a:r>
              <a:rPr lang="en-US" i="0" u="none" strike="noStrike" dirty="0">
                <a:solidFill>
                  <a:srgbClr val="000000"/>
                </a:solidFill>
                <a:effectLst/>
                <a:latin typeface="+mn-lt"/>
                <a:cs typeface="Calibri" panose="020F0502020204030204" pitchFamily="34" charset="0"/>
              </a:rPr>
              <a:t>A likely reduction in the number of potential offerors is not, by itself, sufficient to except a contract from coverage under this authority unless it is coupled with the finding that the reduction would not allow for adequate competition at a fair and reasonable price.”</a:t>
            </a:r>
          </a:p>
        </p:txBody>
      </p:sp>
      <p:pic>
        <p:nvPicPr>
          <p:cNvPr id="4" name="Picture 3">
            <a:extLst>
              <a:ext uri="{FF2B5EF4-FFF2-40B4-BE49-F238E27FC236}">
                <a16:creationId xmlns:a16="http://schemas.microsoft.com/office/drawing/2014/main" id="{41798F64-959A-A818-7968-9AB57CD4435A}"/>
              </a:ext>
            </a:extLst>
          </p:cNvPr>
          <p:cNvPicPr>
            <a:picLocks noChangeAspect="1"/>
          </p:cNvPicPr>
          <p:nvPr/>
        </p:nvPicPr>
        <p:blipFill>
          <a:blip r:embed="rId2"/>
          <a:stretch>
            <a:fillRect/>
          </a:stretch>
        </p:blipFill>
        <p:spPr>
          <a:xfrm>
            <a:off x="8963354" y="480780"/>
            <a:ext cx="2822693" cy="676715"/>
          </a:xfrm>
          <a:prstGeom prst="rect">
            <a:avLst/>
          </a:prstGeom>
        </p:spPr>
      </p:pic>
      <p:sp>
        <p:nvSpPr>
          <p:cNvPr id="5" name="Slide Number Placeholder 4">
            <a:extLst>
              <a:ext uri="{FF2B5EF4-FFF2-40B4-BE49-F238E27FC236}">
                <a16:creationId xmlns:a16="http://schemas.microsoft.com/office/drawing/2014/main" id="{4331A851-B8AC-E107-7D7D-CF3F04C3409D}"/>
              </a:ext>
            </a:extLst>
          </p:cNvPr>
          <p:cNvSpPr>
            <a:spLocks noGrp="1"/>
          </p:cNvSpPr>
          <p:nvPr>
            <p:ph type="sldNum" sz="quarter" idx="12"/>
          </p:nvPr>
        </p:nvSpPr>
        <p:spPr/>
        <p:txBody>
          <a:bodyPr/>
          <a:lstStyle/>
          <a:p>
            <a:fld id="{13718C5C-5057-494A-9B5F-32CDE210C4AA}" type="slidenum">
              <a:rPr lang="en-US" smtClean="0"/>
              <a:t>38</a:t>
            </a:fld>
            <a:endParaRPr lang="en-US"/>
          </a:p>
        </p:txBody>
      </p:sp>
    </p:spTree>
    <p:extLst>
      <p:ext uri="{BB962C8B-B14F-4D97-AF65-F5344CB8AC3E}">
        <p14:creationId xmlns:p14="http://schemas.microsoft.com/office/powerpoint/2010/main" val="21516822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345372-4171-B238-A5B3-178E1C5192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D22658-A253-3803-6AD6-D1D592213FA2}"/>
              </a:ext>
            </a:extLst>
          </p:cNvPr>
          <p:cNvSpPr>
            <a:spLocks noGrp="1"/>
          </p:cNvSpPr>
          <p:nvPr>
            <p:ph type="title"/>
          </p:nvPr>
        </p:nvSpPr>
        <p:spPr/>
        <p:txBody>
          <a:bodyPr/>
          <a:lstStyle/>
          <a:p>
            <a:pPr algn="ctr"/>
            <a:r>
              <a:rPr lang="en-US" dirty="0"/>
              <a:t>Sufficient Number of Qualified Offers or Bids</a:t>
            </a:r>
          </a:p>
        </p:txBody>
      </p:sp>
      <p:sp>
        <p:nvSpPr>
          <p:cNvPr id="3" name="Content Placeholder 2">
            <a:extLst>
              <a:ext uri="{FF2B5EF4-FFF2-40B4-BE49-F238E27FC236}">
                <a16:creationId xmlns:a16="http://schemas.microsoft.com/office/drawing/2014/main" id="{7B96173D-20DF-D75C-1927-C2E24E1C9F13}"/>
              </a:ext>
            </a:extLst>
          </p:cNvPr>
          <p:cNvSpPr>
            <a:spLocks noGrp="1"/>
          </p:cNvSpPr>
          <p:nvPr>
            <p:ph idx="1"/>
          </p:nvPr>
        </p:nvSpPr>
        <p:spPr>
          <a:xfrm>
            <a:off x="497840" y="2570480"/>
            <a:ext cx="10541000" cy="3806740"/>
          </a:xfrm>
        </p:spPr>
        <p:txBody>
          <a:bodyPr>
            <a:normAutofit/>
          </a:bodyPr>
          <a:lstStyle/>
          <a:p>
            <a:pPr marL="0" indent="0">
              <a:buNone/>
            </a:pPr>
            <a:endParaRPr lang="en-US" sz="2400" dirty="0">
              <a:solidFill>
                <a:srgbClr val="000000"/>
              </a:solidFill>
              <a:latin typeface="+mn-lt"/>
              <a:cs typeface="Calibri" panose="020F0502020204030204" pitchFamily="34" charset="0"/>
            </a:endParaRPr>
          </a:p>
          <a:p>
            <a:pPr>
              <a:buFont typeface="Wingdings" pitchFamily="2" charset="2"/>
              <a:buChar char="§"/>
            </a:pPr>
            <a:r>
              <a:rPr lang="en-US" sz="2400" dirty="0">
                <a:solidFill>
                  <a:srgbClr val="000000"/>
                </a:solidFill>
                <a:latin typeface="+mn-lt"/>
                <a:cs typeface="Calibri" panose="020F0502020204030204" pitchFamily="34" charset="0"/>
              </a:rPr>
              <a:t> The 2023 OMB memo further states: ”In general, </a:t>
            </a:r>
            <a:r>
              <a:rPr lang="en-US" sz="2400" b="1" dirty="0">
                <a:solidFill>
                  <a:srgbClr val="000000"/>
                </a:solidFill>
                <a:latin typeface="+mn-lt"/>
                <a:cs typeface="Calibri" panose="020F0502020204030204" pitchFamily="34" charset="0"/>
              </a:rPr>
              <a:t>two or more</a:t>
            </a:r>
            <a:r>
              <a:rPr lang="en-US" sz="2400" dirty="0">
                <a:solidFill>
                  <a:srgbClr val="000000"/>
                </a:solidFill>
                <a:latin typeface="+mn-lt"/>
                <a:cs typeface="Calibri" panose="020F0502020204030204" pitchFamily="34" charset="0"/>
              </a:rPr>
              <a:t> qualified offers is sufficient to provide adequate price competition for negotiated contracts and </a:t>
            </a:r>
            <a:r>
              <a:rPr lang="en-US" sz="2400" b="1" dirty="0">
                <a:solidFill>
                  <a:srgbClr val="000000"/>
                </a:solidFill>
                <a:latin typeface="+mn-lt"/>
                <a:cs typeface="Calibri" panose="020F0502020204030204" pitchFamily="34" charset="0"/>
              </a:rPr>
              <a:t>three or more </a:t>
            </a:r>
            <a:r>
              <a:rPr lang="en-US" sz="2400" dirty="0">
                <a:solidFill>
                  <a:srgbClr val="000000"/>
                </a:solidFill>
                <a:latin typeface="+mn-lt"/>
                <a:cs typeface="Calibri" panose="020F0502020204030204" pitchFamily="34" charset="0"/>
              </a:rPr>
              <a:t>qualified bids is sufficient to provide adequate price competition for sealed bids.” </a:t>
            </a:r>
            <a:endParaRPr lang="en-US" sz="2400" dirty="0">
              <a:latin typeface="+mn-lt"/>
              <a:cs typeface="Calibri" panose="020F0502020204030204" pitchFamily="34" charset="0"/>
            </a:endParaRPr>
          </a:p>
          <a:p>
            <a:pPr marL="0" indent="0">
              <a:buNone/>
            </a:pPr>
            <a:endParaRPr lang="en-US" sz="1800" dirty="0">
              <a:effectLst/>
              <a:latin typeface="Melior"/>
            </a:endParaRPr>
          </a:p>
        </p:txBody>
      </p:sp>
      <p:pic>
        <p:nvPicPr>
          <p:cNvPr id="4" name="Picture 3">
            <a:extLst>
              <a:ext uri="{FF2B5EF4-FFF2-40B4-BE49-F238E27FC236}">
                <a16:creationId xmlns:a16="http://schemas.microsoft.com/office/drawing/2014/main" id="{E361C445-54A4-E718-F2B7-7E80C34B06C1}"/>
              </a:ext>
            </a:extLst>
          </p:cNvPr>
          <p:cNvPicPr>
            <a:picLocks noChangeAspect="1"/>
          </p:cNvPicPr>
          <p:nvPr/>
        </p:nvPicPr>
        <p:blipFill>
          <a:blip r:embed="rId2"/>
          <a:stretch>
            <a:fillRect/>
          </a:stretch>
        </p:blipFill>
        <p:spPr>
          <a:xfrm>
            <a:off x="8963354" y="480780"/>
            <a:ext cx="2822693" cy="676715"/>
          </a:xfrm>
          <a:prstGeom prst="rect">
            <a:avLst/>
          </a:prstGeom>
        </p:spPr>
      </p:pic>
      <p:sp>
        <p:nvSpPr>
          <p:cNvPr id="5" name="Slide Number Placeholder 4">
            <a:extLst>
              <a:ext uri="{FF2B5EF4-FFF2-40B4-BE49-F238E27FC236}">
                <a16:creationId xmlns:a16="http://schemas.microsoft.com/office/drawing/2014/main" id="{06890C07-94F6-E713-BB4F-7FA4891536E8}"/>
              </a:ext>
            </a:extLst>
          </p:cNvPr>
          <p:cNvSpPr>
            <a:spLocks noGrp="1"/>
          </p:cNvSpPr>
          <p:nvPr>
            <p:ph type="sldNum" sz="quarter" idx="12"/>
          </p:nvPr>
        </p:nvSpPr>
        <p:spPr/>
        <p:txBody>
          <a:bodyPr/>
          <a:lstStyle/>
          <a:p>
            <a:fld id="{13718C5C-5057-494A-9B5F-32CDE210C4AA}" type="slidenum">
              <a:rPr lang="en-US" smtClean="0"/>
              <a:t>39</a:t>
            </a:fld>
            <a:endParaRPr lang="en-US"/>
          </a:p>
        </p:txBody>
      </p:sp>
    </p:spTree>
    <p:extLst>
      <p:ext uri="{BB962C8B-B14F-4D97-AF65-F5344CB8AC3E}">
        <p14:creationId xmlns:p14="http://schemas.microsoft.com/office/powerpoint/2010/main" val="485493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8A5E99-463A-FD4C-A6BD-8DF85E3DB42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E0E427A-70D8-F765-DA4E-95C6F4551364}"/>
              </a:ext>
            </a:extLst>
          </p:cNvPr>
          <p:cNvSpPr>
            <a:spLocks noGrp="1"/>
          </p:cNvSpPr>
          <p:nvPr>
            <p:ph type="title"/>
          </p:nvPr>
        </p:nvSpPr>
        <p:spPr>
          <a:xfrm>
            <a:off x="497840" y="1812607"/>
            <a:ext cx="10855960" cy="1924506"/>
          </a:xfrm>
        </p:spPr>
        <p:txBody>
          <a:bodyPr>
            <a:normAutofit/>
          </a:bodyPr>
          <a:lstStyle/>
          <a:p>
            <a:r>
              <a:rPr lang="en-US" dirty="0"/>
              <a:t>					Part I</a:t>
            </a:r>
            <a:br>
              <a:rPr lang="en-US" dirty="0"/>
            </a:br>
            <a:br>
              <a:rPr lang="en-US" dirty="0"/>
            </a:br>
            <a:r>
              <a:rPr lang="en-US" dirty="0"/>
              <a:t>                                     Basic Concepts</a:t>
            </a:r>
          </a:p>
        </p:txBody>
      </p:sp>
      <p:pic>
        <p:nvPicPr>
          <p:cNvPr id="4" name="Picture 3">
            <a:extLst>
              <a:ext uri="{FF2B5EF4-FFF2-40B4-BE49-F238E27FC236}">
                <a16:creationId xmlns:a16="http://schemas.microsoft.com/office/drawing/2014/main" id="{2EEF1DBB-13AC-4597-3246-F29763178913}"/>
              </a:ext>
            </a:extLst>
          </p:cNvPr>
          <p:cNvPicPr>
            <a:picLocks noChangeAspect="1"/>
          </p:cNvPicPr>
          <p:nvPr/>
        </p:nvPicPr>
        <p:blipFill>
          <a:blip r:embed="rId2"/>
          <a:stretch>
            <a:fillRect/>
          </a:stretch>
        </p:blipFill>
        <p:spPr>
          <a:xfrm>
            <a:off x="8859838" y="485465"/>
            <a:ext cx="2822693" cy="676715"/>
          </a:xfrm>
          <a:prstGeom prst="rect">
            <a:avLst/>
          </a:prstGeom>
        </p:spPr>
      </p:pic>
      <p:sp>
        <p:nvSpPr>
          <p:cNvPr id="2" name="Slide Number Placeholder 1">
            <a:extLst>
              <a:ext uri="{FF2B5EF4-FFF2-40B4-BE49-F238E27FC236}">
                <a16:creationId xmlns:a16="http://schemas.microsoft.com/office/drawing/2014/main" id="{347EADA6-1BA5-8092-F1D9-C8CCD760795C}"/>
              </a:ext>
            </a:extLst>
          </p:cNvPr>
          <p:cNvSpPr>
            <a:spLocks noGrp="1"/>
          </p:cNvSpPr>
          <p:nvPr>
            <p:ph type="sldNum" sz="quarter" idx="12"/>
          </p:nvPr>
        </p:nvSpPr>
        <p:spPr/>
        <p:txBody>
          <a:bodyPr/>
          <a:lstStyle/>
          <a:p>
            <a:fld id="{13718C5C-5057-494A-9B5F-32CDE210C4AA}" type="slidenum">
              <a:rPr lang="en-US" smtClean="0"/>
              <a:t>4</a:t>
            </a:fld>
            <a:endParaRPr lang="en-US"/>
          </a:p>
        </p:txBody>
      </p:sp>
    </p:spTree>
    <p:extLst>
      <p:ext uri="{BB962C8B-B14F-4D97-AF65-F5344CB8AC3E}">
        <p14:creationId xmlns:p14="http://schemas.microsoft.com/office/powerpoint/2010/main" val="12240161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a:extLst>
            <a:ext uri="{FF2B5EF4-FFF2-40B4-BE49-F238E27FC236}">
              <a16:creationId xmlns:a16="http://schemas.microsoft.com/office/drawing/2014/main" id="{B486598F-B8C7-D2A1-9451-C45D4EB9EF9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3A6E491-C2B3-3B9D-06DC-C9E5D6D31ECA}"/>
              </a:ext>
            </a:extLst>
          </p:cNvPr>
          <p:cNvSpPr>
            <a:spLocks noGrp="1"/>
          </p:cNvSpPr>
          <p:nvPr>
            <p:ph type="title"/>
          </p:nvPr>
        </p:nvSpPr>
        <p:spPr>
          <a:xfrm>
            <a:off x="497840" y="1812607"/>
            <a:ext cx="10855960" cy="3276228"/>
          </a:xfrm>
        </p:spPr>
        <p:txBody>
          <a:bodyPr>
            <a:normAutofit/>
          </a:bodyPr>
          <a:lstStyle/>
          <a:p>
            <a:r>
              <a:rPr lang="en-US" dirty="0"/>
              <a:t>					Part IV</a:t>
            </a:r>
            <a:br>
              <a:rPr lang="en-US" dirty="0"/>
            </a:br>
            <a:br>
              <a:rPr lang="en-US" dirty="0"/>
            </a:br>
            <a:r>
              <a:rPr lang="en-US" dirty="0"/>
              <a:t>            PLAs on Federally-Assisted Construction Projects</a:t>
            </a:r>
            <a:br>
              <a:rPr lang="en-US" dirty="0"/>
            </a:br>
            <a:endParaRPr lang="en-US" dirty="0"/>
          </a:p>
        </p:txBody>
      </p:sp>
      <p:pic>
        <p:nvPicPr>
          <p:cNvPr id="4" name="Picture 3">
            <a:extLst>
              <a:ext uri="{FF2B5EF4-FFF2-40B4-BE49-F238E27FC236}">
                <a16:creationId xmlns:a16="http://schemas.microsoft.com/office/drawing/2014/main" id="{46168630-AC5C-E99D-474A-C76F83DE245D}"/>
              </a:ext>
            </a:extLst>
          </p:cNvPr>
          <p:cNvPicPr>
            <a:picLocks noChangeAspect="1"/>
          </p:cNvPicPr>
          <p:nvPr/>
        </p:nvPicPr>
        <p:blipFill>
          <a:blip r:embed="rId2"/>
          <a:stretch>
            <a:fillRect/>
          </a:stretch>
        </p:blipFill>
        <p:spPr>
          <a:xfrm>
            <a:off x="8935553" y="497330"/>
            <a:ext cx="2822693" cy="676715"/>
          </a:xfrm>
          <a:prstGeom prst="rect">
            <a:avLst/>
          </a:prstGeom>
        </p:spPr>
      </p:pic>
      <p:sp>
        <p:nvSpPr>
          <p:cNvPr id="2" name="Slide Number Placeholder 1">
            <a:extLst>
              <a:ext uri="{FF2B5EF4-FFF2-40B4-BE49-F238E27FC236}">
                <a16:creationId xmlns:a16="http://schemas.microsoft.com/office/drawing/2014/main" id="{90365891-036B-C5C6-7A34-7A7BECFF554D}"/>
              </a:ext>
            </a:extLst>
          </p:cNvPr>
          <p:cNvSpPr>
            <a:spLocks noGrp="1"/>
          </p:cNvSpPr>
          <p:nvPr>
            <p:ph type="sldNum" sz="quarter" idx="12"/>
          </p:nvPr>
        </p:nvSpPr>
        <p:spPr/>
        <p:txBody>
          <a:bodyPr/>
          <a:lstStyle/>
          <a:p>
            <a:fld id="{13718C5C-5057-494A-9B5F-32CDE210C4AA}" type="slidenum">
              <a:rPr lang="en-US" smtClean="0"/>
              <a:t>40</a:t>
            </a:fld>
            <a:endParaRPr lang="en-US"/>
          </a:p>
        </p:txBody>
      </p:sp>
    </p:spTree>
    <p:extLst>
      <p:ext uri="{BB962C8B-B14F-4D97-AF65-F5344CB8AC3E}">
        <p14:creationId xmlns:p14="http://schemas.microsoft.com/office/powerpoint/2010/main" val="34032091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74A7A6-FC58-BF1E-58D4-14C6BEE6DD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EFF3F0-2442-6C04-002E-AC123BC2E03B}"/>
              </a:ext>
            </a:extLst>
          </p:cNvPr>
          <p:cNvSpPr>
            <a:spLocks noGrp="1"/>
          </p:cNvSpPr>
          <p:nvPr>
            <p:ph type="title"/>
          </p:nvPr>
        </p:nvSpPr>
        <p:spPr/>
        <p:txBody>
          <a:bodyPr>
            <a:normAutofit fontScale="90000"/>
          </a:bodyPr>
          <a:lstStyle/>
          <a:p>
            <a:pPr algn="ctr"/>
            <a:br>
              <a:rPr lang="en-US" dirty="0"/>
            </a:br>
            <a:r>
              <a:rPr lang="en-US" dirty="0"/>
              <a:t> Federally-Assisted Construction</a:t>
            </a:r>
          </a:p>
        </p:txBody>
      </p:sp>
      <p:sp>
        <p:nvSpPr>
          <p:cNvPr id="3" name="Content Placeholder 2">
            <a:extLst>
              <a:ext uri="{FF2B5EF4-FFF2-40B4-BE49-F238E27FC236}">
                <a16:creationId xmlns:a16="http://schemas.microsoft.com/office/drawing/2014/main" id="{E57AF2F6-770C-303D-237A-08DA199C9124}"/>
              </a:ext>
            </a:extLst>
          </p:cNvPr>
          <p:cNvSpPr>
            <a:spLocks noGrp="1"/>
          </p:cNvSpPr>
          <p:nvPr>
            <p:ph idx="1"/>
          </p:nvPr>
        </p:nvSpPr>
        <p:spPr>
          <a:xfrm>
            <a:off x="596348" y="2638043"/>
            <a:ext cx="10757452" cy="3862147"/>
          </a:xfrm>
        </p:spPr>
        <p:txBody>
          <a:bodyPr>
            <a:normAutofit lnSpcReduction="10000"/>
          </a:bodyPr>
          <a:lstStyle/>
          <a:p>
            <a:pPr>
              <a:buFont typeface="Wingdings" pitchFamily="2" charset="2"/>
              <a:buChar char="§"/>
            </a:pPr>
            <a:endParaRPr lang="en-US" sz="2000" dirty="0">
              <a:latin typeface="Calibri" panose="020F0502020204030204" pitchFamily="34" charset="0"/>
              <a:cs typeface="Calibri" panose="020F0502020204030204" pitchFamily="34" charset="0"/>
            </a:endParaRPr>
          </a:p>
          <a:p>
            <a:pPr>
              <a:buFont typeface="Wingdings" pitchFamily="2" charset="2"/>
              <a:buChar char="§"/>
            </a:pPr>
            <a:r>
              <a:rPr lang="en-US" sz="2000" dirty="0">
                <a:latin typeface="Calibri" panose="020F0502020204030204" pitchFamily="34" charset="0"/>
                <a:cs typeface="Calibri" panose="020F0502020204030204" pitchFamily="34" charset="0"/>
              </a:rPr>
              <a:t>The </a:t>
            </a:r>
            <a:r>
              <a:rPr lang="en-US" sz="2000" dirty="0">
                <a:latin typeface="+mn-lt"/>
                <a:cs typeface="Calibri" panose="020F0502020204030204" pitchFamily="34" charset="0"/>
              </a:rPr>
              <a:t>Biden administration has promoted of use of PLAs on federally-assisted projects undertaken pursuant to a federal loan or grant under the CHIPS and Science Act, </a:t>
            </a:r>
            <a:r>
              <a:rPr lang="en-US" sz="2000" b="0" i="0" u="none" strike="noStrike" dirty="0">
                <a:solidFill>
                  <a:srgbClr val="222222"/>
                </a:solidFill>
                <a:effectLst/>
                <a:latin typeface="+mn-lt"/>
              </a:rPr>
              <a:t>Infrastructure Investment and Jobs Act (IIJA), and other federal legislation. </a:t>
            </a:r>
            <a:endParaRPr lang="en-US" sz="2000" dirty="0">
              <a:solidFill>
                <a:srgbClr val="222222"/>
              </a:solidFill>
              <a:latin typeface="+mn-lt"/>
            </a:endParaRPr>
          </a:p>
          <a:p>
            <a:pPr>
              <a:buFont typeface="Wingdings" pitchFamily="2" charset="2"/>
              <a:buChar char="§"/>
            </a:pPr>
            <a:endParaRPr lang="en-US" sz="2000" b="0" i="0" u="none" strike="noStrike" dirty="0">
              <a:solidFill>
                <a:srgbClr val="222222"/>
              </a:solidFill>
              <a:effectLst/>
              <a:latin typeface="+mn-lt"/>
            </a:endParaRPr>
          </a:p>
          <a:p>
            <a:pPr>
              <a:buFont typeface="Wingdings" pitchFamily="2" charset="2"/>
              <a:buChar char="§"/>
            </a:pPr>
            <a:r>
              <a:rPr lang="en-US" sz="2000" b="0" i="0" u="none" strike="noStrike" dirty="0">
                <a:solidFill>
                  <a:srgbClr val="222222"/>
                </a:solidFill>
                <a:effectLst/>
                <a:latin typeface="+mn-lt"/>
              </a:rPr>
              <a:t>Both laws are “Davis-Bacon Related Acts” (federal prevailing rates apply). </a:t>
            </a:r>
          </a:p>
          <a:p>
            <a:pPr>
              <a:buFont typeface="Wingdings" pitchFamily="2" charset="2"/>
              <a:buChar char="§"/>
            </a:pPr>
            <a:endParaRPr lang="en-US" sz="2000" dirty="0">
              <a:solidFill>
                <a:srgbClr val="222222"/>
              </a:solidFill>
            </a:endParaRPr>
          </a:p>
          <a:p>
            <a:pPr>
              <a:buFont typeface="Wingdings" pitchFamily="2" charset="2"/>
              <a:buChar char="§"/>
            </a:pPr>
            <a:r>
              <a:rPr lang="en-US" sz="2000" b="0" i="0" u="none" strike="noStrike" dirty="0">
                <a:solidFill>
                  <a:srgbClr val="222222"/>
                </a:solidFill>
                <a:effectLst/>
                <a:latin typeface="Calibri" panose="020F0502020204030204" pitchFamily="34" charset="0"/>
                <a:cs typeface="Calibri" panose="020F0502020204030204" pitchFamily="34" charset="0"/>
              </a:rPr>
              <a:t>On these projects, a federal contracting agency is not a party to the construction contract. </a:t>
            </a:r>
          </a:p>
          <a:p>
            <a:pPr>
              <a:buFont typeface="Wingdings" pitchFamily="2" charset="2"/>
              <a:buChar char="§"/>
            </a:pPr>
            <a:endParaRPr lang="en-US" sz="2000" dirty="0">
              <a:solidFill>
                <a:srgbClr val="222222"/>
              </a:solidFill>
            </a:endParaRPr>
          </a:p>
          <a:p>
            <a:pPr>
              <a:buFont typeface="Wingdings" pitchFamily="2" charset="2"/>
              <a:buChar char="§"/>
            </a:pPr>
            <a:r>
              <a:rPr lang="en-US" sz="2000" b="0" i="0" u="none" strike="noStrike" dirty="0">
                <a:solidFill>
                  <a:srgbClr val="222222"/>
                </a:solidFill>
                <a:effectLst/>
                <a:latin typeface="+mn-lt"/>
              </a:rPr>
              <a:t>Projects funded by loans and grants under IIJA and CHIPS and Science Act are </a:t>
            </a:r>
            <a:r>
              <a:rPr lang="en-US" sz="2000" b="1" i="0" u="none" strike="noStrike" dirty="0">
                <a:solidFill>
                  <a:srgbClr val="222222"/>
                </a:solidFill>
                <a:effectLst/>
                <a:latin typeface="+mn-lt"/>
              </a:rPr>
              <a:t>NOT </a:t>
            </a:r>
            <a:r>
              <a:rPr lang="en-US" sz="2000" b="0" i="0" u="none" strike="noStrike" dirty="0">
                <a:solidFill>
                  <a:srgbClr val="222222"/>
                </a:solidFill>
                <a:effectLst/>
                <a:latin typeface="+mn-lt"/>
              </a:rPr>
              <a:t>subject to the Biden EO’s mandatory use of PLA.</a:t>
            </a:r>
          </a:p>
          <a:p>
            <a:pPr marL="0" indent="0">
              <a:buNone/>
            </a:pPr>
            <a:endParaRPr lang="en-US" sz="2000" dirty="0">
              <a:solidFill>
                <a:srgbClr val="222222"/>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D4A11D2C-6E7D-3D32-C69D-FFC12973D25A}"/>
              </a:ext>
            </a:extLst>
          </p:cNvPr>
          <p:cNvPicPr>
            <a:picLocks noChangeAspect="1"/>
          </p:cNvPicPr>
          <p:nvPr/>
        </p:nvPicPr>
        <p:blipFill>
          <a:blip r:embed="rId2"/>
          <a:stretch>
            <a:fillRect/>
          </a:stretch>
        </p:blipFill>
        <p:spPr>
          <a:xfrm>
            <a:off x="8937475" y="504092"/>
            <a:ext cx="2822693" cy="676715"/>
          </a:xfrm>
          <a:prstGeom prst="rect">
            <a:avLst/>
          </a:prstGeom>
        </p:spPr>
      </p:pic>
      <p:sp>
        <p:nvSpPr>
          <p:cNvPr id="5" name="Slide Number Placeholder 4">
            <a:extLst>
              <a:ext uri="{FF2B5EF4-FFF2-40B4-BE49-F238E27FC236}">
                <a16:creationId xmlns:a16="http://schemas.microsoft.com/office/drawing/2014/main" id="{765A6A75-C882-9124-15C2-6A6F3B7964F8}"/>
              </a:ext>
            </a:extLst>
          </p:cNvPr>
          <p:cNvSpPr>
            <a:spLocks noGrp="1"/>
          </p:cNvSpPr>
          <p:nvPr>
            <p:ph type="sldNum" sz="quarter" idx="12"/>
          </p:nvPr>
        </p:nvSpPr>
        <p:spPr/>
        <p:txBody>
          <a:bodyPr/>
          <a:lstStyle/>
          <a:p>
            <a:fld id="{13718C5C-5057-494A-9B5F-32CDE210C4AA}" type="slidenum">
              <a:rPr lang="en-US" smtClean="0"/>
              <a:t>41</a:t>
            </a:fld>
            <a:endParaRPr lang="en-US"/>
          </a:p>
        </p:txBody>
      </p:sp>
    </p:spTree>
    <p:extLst>
      <p:ext uri="{BB962C8B-B14F-4D97-AF65-F5344CB8AC3E}">
        <p14:creationId xmlns:p14="http://schemas.microsoft.com/office/powerpoint/2010/main" val="19757177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EDBA9-AB68-97DE-87EB-8A2A85DB04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A25063-699F-A401-4403-1695ABD5C46B}"/>
              </a:ext>
            </a:extLst>
          </p:cNvPr>
          <p:cNvSpPr>
            <a:spLocks noGrp="1"/>
          </p:cNvSpPr>
          <p:nvPr>
            <p:ph type="title"/>
          </p:nvPr>
        </p:nvSpPr>
        <p:spPr/>
        <p:txBody>
          <a:bodyPr/>
          <a:lstStyle/>
          <a:p>
            <a:pPr algn="ctr"/>
            <a:r>
              <a:rPr lang="en-US" dirty="0">
                <a:latin typeface="+mn-lt"/>
              </a:rPr>
              <a:t>Removal of Reagan Era Prohibition on “Local Hire” Requirements</a:t>
            </a:r>
          </a:p>
        </p:txBody>
      </p:sp>
      <p:sp>
        <p:nvSpPr>
          <p:cNvPr id="3" name="Content Placeholder 2">
            <a:extLst>
              <a:ext uri="{FF2B5EF4-FFF2-40B4-BE49-F238E27FC236}">
                <a16:creationId xmlns:a16="http://schemas.microsoft.com/office/drawing/2014/main" id="{3CD18547-88F6-3784-C527-670996E489C7}"/>
              </a:ext>
            </a:extLst>
          </p:cNvPr>
          <p:cNvSpPr>
            <a:spLocks noGrp="1"/>
          </p:cNvSpPr>
          <p:nvPr>
            <p:ph idx="1"/>
          </p:nvPr>
        </p:nvSpPr>
        <p:spPr>
          <a:xfrm>
            <a:off x="497839" y="2638044"/>
            <a:ext cx="11314087" cy="3708612"/>
          </a:xfrm>
        </p:spPr>
        <p:txBody>
          <a:bodyPr>
            <a:normAutofit fontScale="85000" lnSpcReduction="20000"/>
          </a:bodyPr>
          <a:lstStyle/>
          <a:p>
            <a:pPr>
              <a:buFont typeface="Wingdings" pitchFamily="2" charset="2"/>
              <a:buChar char="§"/>
            </a:pPr>
            <a:endParaRPr lang="en-US" sz="1800" dirty="0">
              <a:effectLst/>
              <a:latin typeface="CIDFont+F1"/>
            </a:endParaRPr>
          </a:p>
          <a:p>
            <a:pPr>
              <a:buFont typeface="Wingdings" pitchFamily="2" charset="2"/>
              <a:buChar char="§"/>
            </a:pPr>
            <a:r>
              <a:rPr lang="en-US" sz="2600" b="0" i="0" u="none" strike="noStrike" dirty="0">
                <a:solidFill>
                  <a:srgbClr val="222222"/>
                </a:solidFill>
                <a:effectLst/>
                <a:latin typeface="Calibri" panose="020F0502020204030204" pitchFamily="34" charset="0"/>
                <a:cs typeface="Calibri" panose="020F0502020204030204" pitchFamily="34" charset="0"/>
              </a:rPr>
              <a:t>From 1986 to 2024, the OMB’s “Uniform Grant Guidance” </a:t>
            </a:r>
            <a:r>
              <a:rPr lang="en-US" sz="2600" dirty="0">
                <a:effectLst/>
                <a:latin typeface="Calibri" panose="020F0502020204030204" pitchFamily="34" charset="0"/>
                <a:cs typeface="Calibri" panose="020F0502020204030204" pitchFamily="34" charset="0"/>
              </a:rPr>
              <a:t>prevented recipients of federal grant money from including provisions that required or incentivized contractors to hire a portion of workers from communities.</a:t>
            </a:r>
          </a:p>
          <a:p>
            <a:pPr marL="0" indent="0">
              <a:buNone/>
            </a:pPr>
            <a:endParaRPr lang="en-US" sz="2600" dirty="0">
              <a:latin typeface="Calibri" panose="020F0502020204030204" pitchFamily="34" charset="0"/>
              <a:cs typeface="Calibri" panose="020F0502020204030204" pitchFamily="34" charset="0"/>
            </a:endParaRPr>
          </a:p>
          <a:p>
            <a:pPr>
              <a:buFont typeface="Wingdings" pitchFamily="2" charset="2"/>
              <a:buChar char="§"/>
            </a:pPr>
            <a:r>
              <a:rPr lang="en-US" sz="2600" dirty="0">
                <a:latin typeface="Calibri" panose="020F0502020204030204" pitchFamily="34" charset="0"/>
                <a:cs typeface="Calibri" panose="020F0502020204030204" pitchFamily="34" charset="0"/>
              </a:rPr>
              <a:t>The Reagan administration’s </a:t>
            </a:r>
            <a:r>
              <a:rPr lang="en-US" sz="2600" dirty="0">
                <a:effectLst/>
                <a:latin typeface="Calibri" panose="020F0502020204030204" pitchFamily="34" charset="0"/>
                <a:cs typeface="Calibri" panose="020F0502020204030204" pitchFamily="34" charset="0"/>
              </a:rPr>
              <a:t>rationale for prohibiting local hire incentives was that such provisions could reduce the number of bidders on projects, resulting in an inefficient use of taxpayer dollars. </a:t>
            </a:r>
            <a:endParaRPr lang="en-US" sz="2600" dirty="0">
              <a:solidFill>
                <a:srgbClr val="222222"/>
              </a:solidFill>
              <a:latin typeface="Calibri" panose="020F0502020204030204" pitchFamily="34" charset="0"/>
              <a:cs typeface="Calibri" panose="020F0502020204030204" pitchFamily="34" charset="0"/>
            </a:endParaRPr>
          </a:p>
          <a:p>
            <a:pPr>
              <a:buFont typeface="Wingdings" pitchFamily="2" charset="2"/>
              <a:buChar char="§"/>
            </a:pPr>
            <a:endParaRPr lang="en-US" sz="2600" b="0" i="0" u="none" strike="noStrike" dirty="0">
              <a:solidFill>
                <a:srgbClr val="222222"/>
              </a:solidFill>
              <a:effectLst/>
              <a:latin typeface="Calibri" panose="020F0502020204030204" pitchFamily="34" charset="0"/>
              <a:cs typeface="Calibri" panose="020F0502020204030204" pitchFamily="34" charset="0"/>
            </a:endParaRPr>
          </a:p>
          <a:p>
            <a:pPr>
              <a:buFont typeface="Wingdings" pitchFamily="2" charset="2"/>
              <a:buChar char="§"/>
            </a:pPr>
            <a:r>
              <a:rPr lang="en-US" sz="2600" b="0" i="0" u="none" strike="noStrike" dirty="0">
                <a:solidFill>
                  <a:srgbClr val="222222"/>
                </a:solidFill>
                <a:effectLst/>
                <a:latin typeface="Calibri" panose="020F0502020204030204" pitchFamily="34" charset="0"/>
                <a:cs typeface="Calibri" panose="020F0502020204030204" pitchFamily="34" charset="0"/>
              </a:rPr>
              <a:t>The updated labor standards (2024) for Federal grant awards remove the local hire prohibition and specifically </a:t>
            </a:r>
            <a:r>
              <a:rPr lang="en-US" sz="2600" b="1" i="0" u="none" strike="noStrike" dirty="0">
                <a:solidFill>
                  <a:srgbClr val="222222"/>
                </a:solidFill>
                <a:effectLst/>
                <a:latin typeface="Calibri" panose="020F0502020204030204" pitchFamily="34" charset="0"/>
                <a:cs typeface="Calibri" panose="020F0502020204030204" pitchFamily="34" charset="0"/>
              </a:rPr>
              <a:t>authorize</a:t>
            </a:r>
            <a:r>
              <a:rPr lang="en-US" sz="2600" b="0" i="0" u="none" strike="noStrike" dirty="0">
                <a:solidFill>
                  <a:srgbClr val="222222"/>
                </a:solidFill>
                <a:effectLst/>
                <a:latin typeface="Calibri" panose="020F0502020204030204" pitchFamily="34" charset="0"/>
                <a:cs typeface="Calibri" panose="020F0502020204030204" pitchFamily="34" charset="0"/>
              </a:rPr>
              <a:t> the use of </a:t>
            </a:r>
            <a:r>
              <a:rPr lang="en-US" sz="2600" dirty="0">
                <a:latin typeface="Calibri" panose="020F0502020204030204" pitchFamily="34" charset="0"/>
                <a:cs typeface="Calibri" panose="020F0502020204030204" pitchFamily="34" charset="0"/>
              </a:rPr>
              <a:t>“</a:t>
            </a:r>
            <a:r>
              <a:rPr lang="en-US" sz="2600" b="0" i="0" u="none" strike="noStrike" dirty="0">
                <a:solidFill>
                  <a:srgbClr val="222222"/>
                </a:solidFill>
                <a:effectLst/>
                <a:latin typeface="Calibri" panose="020F0502020204030204" pitchFamily="34" charset="0"/>
                <a:cs typeface="Calibri" panose="020F0502020204030204" pitchFamily="34" charset="0"/>
              </a:rPr>
              <a:t>PLAs or similar forms of pre-hire collective bargaining agreements.”</a:t>
            </a:r>
            <a:endParaRPr lang="en-US" sz="2600" dirty="0">
              <a:latin typeface="Calibri" panose="020F0502020204030204" pitchFamily="34" charset="0"/>
              <a:cs typeface="Calibri" panose="020F0502020204030204" pitchFamily="34" charset="0"/>
            </a:endParaRPr>
          </a:p>
          <a:p>
            <a:pPr marL="0" indent="0">
              <a:buNone/>
            </a:pPr>
            <a:endParaRPr lang="en-US" dirty="0">
              <a:latin typeface="+mn-lt"/>
            </a:endParaRPr>
          </a:p>
        </p:txBody>
      </p:sp>
      <p:pic>
        <p:nvPicPr>
          <p:cNvPr id="4" name="Picture 3">
            <a:extLst>
              <a:ext uri="{FF2B5EF4-FFF2-40B4-BE49-F238E27FC236}">
                <a16:creationId xmlns:a16="http://schemas.microsoft.com/office/drawing/2014/main" id="{DB3E168C-7214-E325-50AC-2CA5AE17CA6F}"/>
              </a:ext>
            </a:extLst>
          </p:cNvPr>
          <p:cNvPicPr>
            <a:picLocks noChangeAspect="1"/>
          </p:cNvPicPr>
          <p:nvPr/>
        </p:nvPicPr>
        <p:blipFill>
          <a:blip r:embed="rId2"/>
          <a:stretch>
            <a:fillRect/>
          </a:stretch>
        </p:blipFill>
        <p:spPr>
          <a:xfrm>
            <a:off x="8989234" y="511344"/>
            <a:ext cx="2822693" cy="676715"/>
          </a:xfrm>
          <a:prstGeom prst="rect">
            <a:avLst/>
          </a:prstGeom>
        </p:spPr>
      </p:pic>
      <p:sp>
        <p:nvSpPr>
          <p:cNvPr id="5" name="Slide Number Placeholder 4">
            <a:extLst>
              <a:ext uri="{FF2B5EF4-FFF2-40B4-BE49-F238E27FC236}">
                <a16:creationId xmlns:a16="http://schemas.microsoft.com/office/drawing/2014/main" id="{58CC5D7A-46ED-017D-20CD-C1F80D4E1404}"/>
              </a:ext>
            </a:extLst>
          </p:cNvPr>
          <p:cNvSpPr>
            <a:spLocks noGrp="1"/>
          </p:cNvSpPr>
          <p:nvPr>
            <p:ph type="sldNum" sz="quarter" idx="12"/>
          </p:nvPr>
        </p:nvSpPr>
        <p:spPr/>
        <p:txBody>
          <a:bodyPr/>
          <a:lstStyle/>
          <a:p>
            <a:fld id="{13718C5C-5057-494A-9B5F-32CDE210C4AA}" type="slidenum">
              <a:rPr lang="en-US" smtClean="0"/>
              <a:t>42</a:t>
            </a:fld>
            <a:endParaRPr lang="en-US"/>
          </a:p>
        </p:txBody>
      </p:sp>
    </p:spTree>
    <p:extLst>
      <p:ext uri="{BB962C8B-B14F-4D97-AF65-F5344CB8AC3E}">
        <p14:creationId xmlns:p14="http://schemas.microsoft.com/office/powerpoint/2010/main" val="8320735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D2708F-B0B4-25F6-1FE4-049FAFEEAF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94157E-E1D4-33CD-86DF-11895D758D3C}"/>
              </a:ext>
            </a:extLst>
          </p:cNvPr>
          <p:cNvSpPr>
            <a:spLocks noGrp="1"/>
          </p:cNvSpPr>
          <p:nvPr>
            <p:ph type="title"/>
          </p:nvPr>
        </p:nvSpPr>
        <p:spPr/>
        <p:txBody>
          <a:bodyPr/>
          <a:lstStyle/>
          <a:p>
            <a:pPr algn="ctr"/>
            <a:r>
              <a:rPr lang="en-US" dirty="0"/>
              <a:t>Biden Administration’s Promotion of PLAs</a:t>
            </a:r>
            <a:endParaRPr lang="en-US" dirty="0">
              <a:latin typeface="+mn-lt"/>
            </a:endParaRPr>
          </a:p>
        </p:txBody>
      </p:sp>
      <p:sp>
        <p:nvSpPr>
          <p:cNvPr id="3" name="Content Placeholder 2">
            <a:extLst>
              <a:ext uri="{FF2B5EF4-FFF2-40B4-BE49-F238E27FC236}">
                <a16:creationId xmlns:a16="http://schemas.microsoft.com/office/drawing/2014/main" id="{F104FE42-AEB4-6F50-6DE3-CE29EA3F7E8A}"/>
              </a:ext>
            </a:extLst>
          </p:cNvPr>
          <p:cNvSpPr>
            <a:spLocks noGrp="1"/>
          </p:cNvSpPr>
          <p:nvPr>
            <p:ph idx="1"/>
          </p:nvPr>
        </p:nvSpPr>
        <p:spPr>
          <a:xfrm>
            <a:off x="497839" y="2638044"/>
            <a:ext cx="11314087" cy="3708612"/>
          </a:xfrm>
        </p:spPr>
        <p:txBody>
          <a:bodyPr>
            <a:normAutofit lnSpcReduction="10000"/>
          </a:bodyPr>
          <a:lstStyle/>
          <a:p>
            <a:pPr marL="0" indent="0">
              <a:buNone/>
            </a:pPr>
            <a:endParaRPr lang="en-US" sz="2000" b="0" i="0" u="none" strike="noStrike" dirty="0">
              <a:solidFill>
                <a:srgbClr val="151515"/>
              </a:solidFill>
              <a:effectLst/>
              <a:latin typeface="Calibri" panose="020F0502020204030204" pitchFamily="34" charset="0"/>
              <a:cs typeface="Calibri" panose="020F0502020204030204" pitchFamily="34" charset="0"/>
            </a:endParaRPr>
          </a:p>
          <a:p>
            <a:pPr>
              <a:buFont typeface="Wingdings" pitchFamily="2" charset="2"/>
              <a:buChar char="§"/>
            </a:pPr>
            <a:r>
              <a:rPr lang="en-US" sz="2000" b="0" i="0" u="none" strike="noStrike" dirty="0">
                <a:solidFill>
                  <a:srgbClr val="151515"/>
                </a:solidFill>
                <a:effectLst/>
                <a:latin typeface="Calibri" panose="020F0502020204030204" pitchFamily="34" charset="0"/>
                <a:cs typeface="Calibri" panose="020F0502020204030204" pitchFamily="34" charset="0"/>
              </a:rPr>
              <a:t>The DOL has developed a guide to project labor, community workforce, and community benefits agreements </a:t>
            </a:r>
            <a:r>
              <a:rPr lang="en-US" sz="2000" dirty="0">
                <a:solidFill>
                  <a:srgbClr val="151515"/>
                </a:solidFill>
                <a:latin typeface="Calibri" panose="020F0502020204030204" pitchFamily="34" charset="0"/>
                <a:cs typeface="Calibri" panose="020F0502020204030204" pitchFamily="34" charset="0"/>
              </a:rPr>
              <a:t>and other</a:t>
            </a:r>
            <a:r>
              <a:rPr lang="en-US" sz="2000" b="0" i="0" u="none" strike="noStrike" dirty="0">
                <a:solidFill>
                  <a:srgbClr val="151515"/>
                </a:solidFill>
                <a:effectLst/>
                <a:latin typeface="Calibri" panose="020F0502020204030204" pitchFamily="34" charset="0"/>
                <a:cs typeface="Calibri" panose="020F0502020204030204" pitchFamily="34" charset="0"/>
              </a:rPr>
              <a:t> resources for potential bidders who are exploring their benefits.</a:t>
            </a:r>
            <a:endParaRPr lang="en-US" sz="2000" dirty="0">
              <a:solidFill>
                <a:srgbClr val="151515"/>
              </a:solidFill>
              <a:latin typeface="Calibri" panose="020F0502020204030204" pitchFamily="34" charset="0"/>
              <a:cs typeface="Calibri" panose="020F0502020204030204" pitchFamily="34" charset="0"/>
            </a:endParaRPr>
          </a:p>
          <a:p>
            <a:pPr>
              <a:buFont typeface="Wingdings" pitchFamily="2" charset="2"/>
              <a:buChar char="§"/>
            </a:pPr>
            <a:r>
              <a:rPr lang="en-US" sz="2000" dirty="0">
                <a:solidFill>
                  <a:srgbClr val="151515"/>
                </a:solidFill>
                <a:latin typeface="Calibri" panose="020F0502020204030204" pitchFamily="34" charset="0"/>
                <a:cs typeface="Calibri" panose="020F0502020204030204" pitchFamily="34" charset="0"/>
              </a:rPr>
              <a:t>The DOL has entered into a separate Memorandum of Understanding (MOU) with key agencies, such as the DOE and Commerce, that incorporate the DOL’s Good Jobs Principles, including: </a:t>
            </a:r>
          </a:p>
          <a:p>
            <a:pPr marL="0" indent="0">
              <a:buNone/>
            </a:pPr>
            <a:endParaRPr lang="en-US" sz="2000" dirty="0">
              <a:solidFill>
                <a:srgbClr val="151515"/>
              </a:solidFill>
              <a:latin typeface="Calibri" panose="020F0502020204030204" pitchFamily="34" charset="0"/>
              <a:cs typeface="Calibri" panose="020F0502020204030204" pitchFamily="34" charset="0"/>
            </a:endParaRPr>
          </a:p>
          <a:p>
            <a:pPr lvl="1">
              <a:buFont typeface="Wingdings" pitchFamily="2" charset="2"/>
              <a:buChar char="§"/>
            </a:pPr>
            <a:r>
              <a:rPr lang="en-US" sz="1800" dirty="0">
                <a:solidFill>
                  <a:srgbClr val="151515"/>
                </a:solidFill>
                <a:latin typeface="Calibri" panose="020F0502020204030204" pitchFamily="34" charset="0"/>
                <a:cs typeface="Calibri" panose="020F0502020204030204" pitchFamily="34" charset="0"/>
              </a:rPr>
              <a:t> supporting “workforce investments through language in Notices of Funding Opportunities [NOFOs]</a:t>
            </a:r>
          </a:p>
          <a:p>
            <a:pPr lvl="1">
              <a:buFont typeface="Wingdings" pitchFamily="2" charset="2"/>
              <a:buChar char="§"/>
            </a:pPr>
            <a:r>
              <a:rPr lang="en-US" sz="1800" dirty="0">
                <a:solidFill>
                  <a:srgbClr val="151515"/>
                </a:solidFill>
                <a:latin typeface="Calibri" panose="020F0502020204030204" pitchFamily="34" charset="0"/>
                <a:cs typeface="Calibri" panose="020F0502020204030204" pitchFamily="34" charset="0"/>
              </a:rPr>
              <a:t>“development and expansion” of JATCs</a:t>
            </a:r>
          </a:p>
          <a:p>
            <a:pPr lvl="1">
              <a:buFont typeface="Wingdings" pitchFamily="2" charset="2"/>
              <a:buChar char="§"/>
            </a:pPr>
            <a:r>
              <a:rPr lang="en-US" sz="1800" dirty="0">
                <a:solidFill>
                  <a:srgbClr val="151515"/>
                </a:solidFill>
                <a:latin typeface="Calibri" panose="020F0502020204030204" pitchFamily="34" charset="0"/>
                <a:cs typeface="Calibri" panose="020F0502020204030204" pitchFamily="34" charset="0"/>
              </a:rPr>
              <a:t> supporting “unionized workers” and ensuring that workers have a “free and fair” opportunity to unionize</a:t>
            </a:r>
          </a:p>
          <a:p>
            <a:pPr marL="457200" lvl="1" indent="0">
              <a:buNone/>
            </a:pPr>
            <a:endParaRPr lang="en-US" sz="2000" dirty="0">
              <a:solidFill>
                <a:srgbClr val="151515"/>
              </a:solidFill>
              <a:latin typeface="Calibri" panose="020F0502020204030204" pitchFamily="34" charset="0"/>
              <a:cs typeface="Calibri" panose="020F0502020204030204" pitchFamily="34" charset="0"/>
            </a:endParaRPr>
          </a:p>
          <a:p>
            <a:pPr>
              <a:buFont typeface="Wingdings" pitchFamily="2" charset="2"/>
              <a:buChar char="§"/>
            </a:pPr>
            <a:r>
              <a:rPr lang="en-US" sz="2000" b="0" i="0" u="none" strike="noStrike" dirty="0">
                <a:solidFill>
                  <a:srgbClr val="151515"/>
                </a:solidFill>
                <a:effectLst/>
                <a:latin typeface="Calibri" panose="020F0502020204030204" pitchFamily="34" charset="0"/>
                <a:cs typeface="Calibri" panose="020F0502020204030204" pitchFamily="34" charset="0"/>
              </a:rPr>
              <a:t>These agencies have issued NOFOs and workforce planning guidance that encourages bidders to adopt PLAs and to support local communities.</a:t>
            </a:r>
          </a:p>
          <a:p>
            <a:pPr marL="0" indent="0">
              <a:buNone/>
            </a:pPr>
            <a:endParaRPr lang="en-US" dirty="0">
              <a:latin typeface="+mn-lt"/>
            </a:endParaRPr>
          </a:p>
        </p:txBody>
      </p:sp>
      <p:pic>
        <p:nvPicPr>
          <p:cNvPr id="4" name="Picture 3">
            <a:extLst>
              <a:ext uri="{FF2B5EF4-FFF2-40B4-BE49-F238E27FC236}">
                <a16:creationId xmlns:a16="http://schemas.microsoft.com/office/drawing/2014/main" id="{B2908631-3979-950D-AF50-4C74E6C9C5EB}"/>
              </a:ext>
            </a:extLst>
          </p:cNvPr>
          <p:cNvPicPr>
            <a:picLocks noChangeAspect="1"/>
          </p:cNvPicPr>
          <p:nvPr/>
        </p:nvPicPr>
        <p:blipFill>
          <a:blip r:embed="rId2"/>
          <a:stretch>
            <a:fillRect/>
          </a:stretch>
        </p:blipFill>
        <p:spPr>
          <a:xfrm>
            <a:off x="8989234" y="511344"/>
            <a:ext cx="2822693" cy="676715"/>
          </a:xfrm>
          <a:prstGeom prst="rect">
            <a:avLst/>
          </a:prstGeom>
        </p:spPr>
      </p:pic>
      <p:sp>
        <p:nvSpPr>
          <p:cNvPr id="5" name="Slide Number Placeholder 4">
            <a:extLst>
              <a:ext uri="{FF2B5EF4-FFF2-40B4-BE49-F238E27FC236}">
                <a16:creationId xmlns:a16="http://schemas.microsoft.com/office/drawing/2014/main" id="{A9D96446-696C-BB07-886C-2FC87EE7DCAD}"/>
              </a:ext>
            </a:extLst>
          </p:cNvPr>
          <p:cNvSpPr>
            <a:spLocks noGrp="1"/>
          </p:cNvSpPr>
          <p:nvPr>
            <p:ph type="sldNum" sz="quarter" idx="12"/>
          </p:nvPr>
        </p:nvSpPr>
        <p:spPr/>
        <p:txBody>
          <a:bodyPr/>
          <a:lstStyle/>
          <a:p>
            <a:fld id="{13718C5C-5057-494A-9B5F-32CDE210C4AA}" type="slidenum">
              <a:rPr lang="en-US" smtClean="0"/>
              <a:t>43</a:t>
            </a:fld>
            <a:endParaRPr lang="en-US"/>
          </a:p>
        </p:txBody>
      </p:sp>
    </p:spTree>
    <p:extLst>
      <p:ext uri="{BB962C8B-B14F-4D97-AF65-F5344CB8AC3E}">
        <p14:creationId xmlns:p14="http://schemas.microsoft.com/office/powerpoint/2010/main" val="18231080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6389AC-3DAD-4EE9-4E74-61F50A6321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06F684-1D40-2070-C2E1-EF31CB0A99B3}"/>
              </a:ext>
            </a:extLst>
          </p:cNvPr>
          <p:cNvSpPr>
            <a:spLocks noGrp="1"/>
          </p:cNvSpPr>
          <p:nvPr>
            <p:ph type="title"/>
          </p:nvPr>
        </p:nvSpPr>
        <p:spPr/>
        <p:txBody>
          <a:bodyPr/>
          <a:lstStyle/>
          <a:p>
            <a:pPr algn="ctr"/>
            <a:r>
              <a:rPr lang="en-US" dirty="0">
                <a:latin typeface="+mn-lt"/>
              </a:rPr>
              <a:t>Outreach to Labor Unions and Other Nonprofit Organizations</a:t>
            </a:r>
          </a:p>
        </p:txBody>
      </p:sp>
      <p:sp>
        <p:nvSpPr>
          <p:cNvPr id="3" name="Content Placeholder 2">
            <a:extLst>
              <a:ext uri="{FF2B5EF4-FFF2-40B4-BE49-F238E27FC236}">
                <a16:creationId xmlns:a16="http://schemas.microsoft.com/office/drawing/2014/main" id="{F6DC3680-4F4F-12E0-2F6E-532078C9A2E2}"/>
              </a:ext>
            </a:extLst>
          </p:cNvPr>
          <p:cNvSpPr>
            <a:spLocks noGrp="1"/>
          </p:cNvSpPr>
          <p:nvPr>
            <p:ph idx="1"/>
          </p:nvPr>
        </p:nvSpPr>
        <p:spPr>
          <a:xfrm>
            <a:off x="497839" y="2638044"/>
            <a:ext cx="11314087" cy="3708612"/>
          </a:xfrm>
        </p:spPr>
        <p:txBody>
          <a:bodyPr>
            <a:normAutofit/>
          </a:bodyPr>
          <a:lstStyle/>
          <a:p>
            <a:pPr>
              <a:buFont typeface="Wingdings" pitchFamily="2" charset="2"/>
              <a:buChar char="§"/>
            </a:pPr>
            <a:r>
              <a:rPr lang="en-US" sz="2400" dirty="0">
                <a:effectLst/>
                <a:latin typeface="Calibri" panose="020F0502020204030204" pitchFamily="34" charset="0"/>
                <a:cs typeface="Calibri" panose="020F0502020204030204" pitchFamily="34" charset="0"/>
              </a:rPr>
              <a:t>The Biden administration</a:t>
            </a:r>
            <a:r>
              <a:rPr lang="en-US" sz="2400" dirty="0">
                <a:latin typeface="Calibri" panose="020F0502020204030204" pitchFamily="34" charset="0"/>
                <a:cs typeface="Calibri" panose="020F0502020204030204" pitchFamily="34" charset="0"/>
              </a:rPr>
              <a:t>’s </a:t>
            </a:r>
            <a:r>
              <a:rPr lang="en-US" sz="2400" dirty="0">
                <a:effectLst/>
                <a:latin typeface="Calibri" panose="020F0502020204030204" pitchFamily="34" charset="0"/>
                <a:cs typeface="Calibri" panose="020F0502020204030204" pitchFamily="34" charset="0"/>
              </a:rPr>
              <a:t>updated labor </a:t>
            </a:r>
            <a:r>
              <a:rPr lang="en-US" sz="2400" b="0" i="0" u="none" strike="noStrike" dirty="0">
                <a:solidFill>
                  <a:srgbClr val="222222"/>
                </a:solidFill>
                <a:effectLst/>
                <a:latin typeface="Calibri" panose="020F0502020204030204" pitchFamily="34" charset="0"/>
                <a:cs typeface="Calibri" panose="020F0502020204030204" pitchFamily="34" charset="0"/>
              </a:rPr>
              <a:t>standards for Federal grant awards (“Uniform Grant Guidance”) </a:t>
            </a:r>
            <a:r>
              <a:rPr lang="en-US" sz="2400" b="0" i="0" u="none" strike="noStrike" dirty="0">
                <a:latin typeface="Calibri" panose="020F0502020204030204" pitchFamily="34" charset="0"/>
                <a:cs typeface="Calibri" panose="020F0502020204030204" pitchFamily="34" charset="0"/>
              </a:rPr>
              <a:t> r</a:t>
            </a:r>
            <a:r>
              <a:rPr lang="en-US" sz="2400" dirty="0">
                <a:solidFill>
                  <a:srgbClr val="222222"/>
                </a:solidFill>
                <a:latin typeface="Calibri" panose="020F0502020204030204" pitchFamily="34" charset="0"/>
                <a:cs typeface="Calibri" panose="020F0502020204030204" pitchFamily="34" charset="0"/>
              </a:rPr>
              <a:t>equires that f</a:t>
            </a:r>
            <a:r>
              <a:rPr lang="en-US" sz="2400" b="0" i="0" u="none" strike="noStrike" dirty="0">
                <a:solidFill>
                  <a:srgbClr val="222222"/>
                </a:solidFill>
                <a:effectLst/>
                <a:latin typeface="Calibri" panose="020F0502020204030204" pitchFamily="34" charset="0"/>
                <a:cs typeface="Calibri" panose="020F0502020204030204" pitchFamily="34" charset="0"/>
              </a:rPr>
              <a:t>ederal agencies make every effort to identify in NOFOs all eligible applicants.</a:t>
            </a:r>
          </a:p>
          <a:p>
            <a:pPr marL="0" indent="0">
              <a:buNone/>
            </a:pPr>
            <a:endParaRPr lang="en-US" sz="2400" b="0" i="0" u="none" strike="noStrike" dirty="0">
              <a:solidFill>
                <a:srgbClr val="222222"/>
              </a:solidFill>
              <a:effectLst/>
              <a:latin typeface="Calibri" panose="020F0502020204030204" pitchFamily="34" charset="0"/>
              <a:cs typeface="Calibri" panose="020F0502020204030204" pitchFamily="34" charset="0"/>
            </a:endParaRPr>
          </a:p>
          <a:p>
            <a:pPr>
              <a:buFont typeface="Wingdings" pitchFamily="2" charset="2"/>
              <a:buChar char="§"/>
            </a:pPr>
            <a:r>
              <a:rPr lang="en-US" sz="2400" b="0" i="0" u="none" strike="noStrike" dirty="0">
                <a:solidFill>
                  <a:srgbClr val="222222"/>
                </a:solidFill>
                <a:effectLst/>
                <a:latin typeface="Calibri" panose="020F0502020204030204" pitchFamily="34" charset="0"/>
                <a:cs typeface="Calibri" panose="020F0502020204030204" pitchFamily="34" charset="0"/>
              </a:rPr>
              <a:t>The Guidance identifies different types of “nonprofit organizations” such as “labor unions” and tribal organizations.</a:t>
            </a:r>
            <a:endParaRPr lang="en-US" sz="2400" i="1" dirty="0">
              <a:solidFill>
                <a:srgbClr val="222222"/>
              </a:solidFill>
              <a:latin typeface="Calibri" panose="020F0502020204030204" pitchFamily="34" charset="0"/>
              <a:cs typeface="Calibri" panose="020F0502020204030204" pitchFamily="34" charset="0"/>
            </a:endParaRPr>
          </a:p>
          <a:p>
            <a:pPr marL="0" indent="0">
              <a:buNone/>
            </a:pPr>
            <a:endParaRPr lang="en-US" sz="2400" i="1" dirty="0">
              <a:solidFill>
                <a:srgbClr val="222222"/>
              </a:solidFill>
              <a:latin typeface="Calibri" panose="020F0502020204030204" pitchFamily="34" charset="0"/>
              <a:cs typeface="Calibri" panose="020F0502020204030204" pitchFamily="34" charset="0"/>
            </a:endParaRPr>
          </a:p>
          <a:p>
            <a:pPr>
              <a:buFont typeface="Wingdings" pitchFamily="2" charset="2"/>
              <a:buChar char="§"/>
            </a:pPr>
            <a:r>
              <a:rPr lang="en-US" sz="2400" b="0" i="0" u="none" strike="noStrike" dirty="0">
                <a:solidFill>
                  <a:srgbClr val="222222"/>
                </a:solidFill>
                <a:effectLst/>
                <a:latin typeface="Calibri" panose="020F0502020204030204" pitchFamily="34" charset="0"/>
                <a:cs typeface="Calibri" panose="020F0502020204030204" pitchFamily="34" charset="0"/>
              </a:rPr>
              <a:t>Uniform Grants Guidance 2024 Revisions: Labor</a:t>
            </a:r>
            <a:endParaRPr lang="en-US" sz="2400"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6C2E0DA5-6F73-F6D8-8B73-C5CAD3AFC747}"/>
              </a:ext>
            </a:extLst>
          </p:cNvPr>
          <p:cNvPicPr>
            <a:picLocks noChangeAspect="1"/>
          </p:cNvPicPr>
          <p:nvPr/>
        </p:nvPicPr>
        <p:blipFill>
          <a:blip r:embed="rId2"/>
          <a:stretch>
            <a:fillRect/>
          </a:stretch>
        </p:blipFill>
        <p:spPr>
          <a:xfrm>
            <a:off x="8989234" y="511344"/>
            <a:ext cx="2822693" cy="676715"/>
          </a:xfrm>
          <a:prstGeom prst="rect">
            <a:avLst/>
          </a:prstGeom>
        </p:spPr>
      </p:pic>
      <p:sp>
        <p:nvSpPr>
          <p:cNvPr id="5" name="Slide Number Placeholder 4">
            <a:extLst>
              <a:ext uri="{FF2B5EF4-FFF2-40B4-BE49-F238E27FC236}">
                <a16:creationId xmlns:a16="http://schemas.microsoft.com/office/drawing/2014/main" id="{DEAC0832-93A5-BB51-69A6-E9BD3B147726}"/>
              </a:ext>
            </a:extLst>
          </p:cNvPr>
          <p:cNvSpPr>
            <a:spLocks noGrp="1"/>
          </p:cNvSpPr>
          <p:nvPr>
            <p:ph type="sldNum" sz="quarter" idx="12"/>
          </p:nvPr>
        </p:nvSpPr>
        <p:spPr/>
        <p:txBody>
          <a:bodyPr/>
          <a:lstStyle/>
          <a:p>
            <a:fld id="{13718C5C-5057-494A-9B5F-32CDE210C4AA}" type="slidenum">
              <a:rPr lang="en-US" smtClean="0"/>
              <a:t>44</a:t>
            </a:fld>
            <a:endParaRPr lang="en-US"/>
          </a:p>
        </p:txBody>
      </p:sp>
    </p:spTree>
    <p:extLst>
      <p:ext uri="{BB962C8B-B14F-4D97-AF65-F5344CB8AC3E}">
        <p14:creationId xmlns:p14="http://schemas.microsoft.com/office/powerpoint/2010/main" val="18238082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3FB941-4E89-8611-913A-7FDA57A23805}"/>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6EEAEC35-162B-7290-7BB9-4EE27F91708B}"/>
              </a:ext>
            </a:extLst>
          </p:cNvPr>
          <p:cNvSpPr/>
          <p:nvPr/>
        </p:nvSpPr>
        <p:spPr>
          <a:xfrm>
            <a:off x="459345" y="301926"/>
            <a:ext cx="2171712" cy="148934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1C87B0-C965-0571-7539-816BF8DC6D4B}"/>
              </a:ext>
            </a:extLst>
          </p:cNvPr>
          <p:cNvSpPr>
            <a:spLocks noGrp="1"/>
          </p:cNvSpPr>
          <p:nvPr>
            <p:ph type="title"/>
          </p:nvPr>
        </p:nvSpPr>
        <p:spPr>
          <a:xfrm>
            <a:off x="3868478" y="437000"/>
            <a:ext cx="6667256" cy="1219200"/>
          </a:xfrm>
        </p:spPr>
        <p:txBody>
          <a:bodyPr>
            <a:normAutofit/>
          </a:bodyPr>
          <a:lstStyle/>
          <a:p>
            <a:pPr algn="ctr"/>
            <a:r>
              <a:rPr lang="en-US" sz="3600" dirty="0">
                <a:latin typeface="+mn-lt"/>
              </a:rPr>
              <a:t>CHIPS and Science Act: NOFOs </a:t>
            </a:r>
          </a:p>
        </p:txBody>
      </p:sp>
      <p:sp>
        <p:nvSpPr>
          <p:cNvPr id="3" name="Content Placeholder 2">
            <a:extLst>
              <a:ext uri="{FF2B5EF4-FFF2-40B4-BE49-F238E27FC236}">
                <a16:creationId xmlns:a16="http://schemas.microsoft.com/office/drawing/2014/main" id="{C64ACF38-B906-6F80-47C9-FCE35201AABB}"/>
              </a:ext>
            </a:extLst>
          </p:cNvPr>
          <p:cNvSpPr>
            <a:spLocks noGrp="1"/>
          </p:cNvSpPr>
          <p:nvPr>
            <p:ph type="body" sz="half" idx="2"/>
          </p:nvPr>
        </p:nvSpPr>
        <p:spPr>
          <a:xfrm>
            <a:off x="3581884" y="1889274"/>
            <a:ext cx="7634377" cy="4649638"/>
          </a:xfrm>
        </p:spPr>
        <p:txBody>
          <a:bodyPr>
            <a:normAutofit lnSpcReduction="10000"/>
          </a:bodyPr>
          <a:lstStyle/>
          <a:p>
            <a:pPr marL="0" indent="0">
              <a:buNone/>
            </a:pPr>
            <a:endParaRPr lang="en-US" sz="2400" kern="100" dirty="0">
              <a:latin typeface="Calibri" panose="020F0502020204030204" pitchFamily="34" charset="0"/>
              <a:cs typeface="Times New Roman" panose="02020603050405020304" pitchFamily="18" charset="0"/>
            </a:endParaRPr>
          </a:p>
          <a:p>
            <a:pPr>
              <a:buFont typeface="Wingdings" pitchFamily="2" charset="2"/>
              <a:buChar char="§"/>
            </a:pPr>
            <a:r>
              <a:rPr lang="en-US" sz="2400" dirty="0">
                <a:effectLst/>
                <a:latin typeface="CIDFont+F1"/>
              </a:rPr>
              <a:t>Through NOFOs, the Department of Commerce “strongly encourages” the use of PLAs on CHIPS construction projects.</a:t>
            </a:r>
          </a:p>
          <a:p>
            <a:pPr marL="0" indent="0">
              <a:buNone/>
            </a:pPr>
            <a:endParaRPr lang="en-US" sz="2400" dirty="0">
              <a:effectLst/>
              <a:latin typeface="CIDFont+F1"/>
            </a:endParaRPr>
          </a:p>
          <a:p>
            <a:pPr>
              <a:buFont typeface="Wingdings" pitchFamily="2" charset="2"/>
              <a:buChar char="§"/>
            </a:pPr>
            <a:r>
              <a:rPr lang="en-US" sz="2400" dirty="0">
                <a:effectLst/>
                <a:latin typeface="CIDFont+F1"/>
              </a:rPr>
              <a:t>Commerce’s view is that applicants who  “commit to using best-practice” </a:t>
            </a:r>
            <a:r>
              <a:rPr lang="en-US" sz="2400" dirty="0">
                <a:latin typeface="CIDFont+F1"/>
              </a:rPr>
              <a:t>PLA</a:t>
            </a:r>
            <a:r>
              <a:rPr lang="en-US" sz="2400" dirty="0">
                <a:effectLst/>
                <a:latin typeface="CIDFont+F1"/>
              </a:rPr>
              <a:t>s will “generally be likely to produce a construction workforce plan that meets </a:t>
            </a:r>
            <a:r>
              <a:rPr lang="en-US" sz="2400" dirty="0">
                <a:latin typeface="CIDFont+F1"/>
              </a:rPr>
              <a:t>NOFO</a:t>
            </a:r>
            <a:r>
              <a:rPr lang="en-US" sz="2400" dirty="0">
                <a:effectLst/>
                <a:latin typeface="CIDFont+F1"/>
              </a:rPr>
              <a:t> criteria.” </a:t>
            </a:r>
          </a:p>
          <a:p>
            <a:pPr>
              <a:buFont typeface="Wingdings" pitchFamily="2" charset="2"/>
              <a:buChar char="§"/>
            </a:pPr>
            <a:endParaRPr lang="en-US" sz="2400" dirty="0">
              <a:latin typeface="CIDFont+F1"/>
            </a:endParaRPr>
          </a:p>
          <a:p>
            <a:pPr>
              <a:buFont typeface="Wingdings" pitchFamily="2" charset="2"/>
              <a:buChar char="§"/>
            </a:pPr>
            <a:r>
              <a:rPr lang="en-US" sz="2400" dirty="0">
                <a:effectLst/>
                <a:latin typeface="CIDFont+F1"/>
              </a:rPr>
              <a:t>NOFOs further state that:  “By contrast, applicants that do not commit to using a PLA will be required to submit workforce continuity plans and show that they have taken other measures to reduce the risk of delays in project delivery.” </a:t>
            </a:r>
            <a:endParaRPr lang="en-US" sz="2400" dirty="0"/>
          </a:p>
          <a:p>
            <a:pPr>
              <a:buFont typeface="Wingdings" pitchFamily="2" charset="2"/>
              <a:buChar char="§"/>
            </a:pPr>
            <a:endParaRPr lang="en-US" sz="1800" dirty="0">
              <a:effectLst/>
              <a:latin typeface="CIDFont+F1"/>
            </a:endParaRPr>
          </a:p>
          <a:p>
            <a:pPr marL="0" indent="0">
              <a:buNone/>
            </a:pPr>
            <a:endParaRPr lang="en-US" sz="1900" dirty="0"/>
          </a:p>
          <a:p>
            <a:pPr marL="0" indent="0">
              <a:buNone/>
            </a:pPr>
            <a:endParaRPr lang="en-US" dirty="0"/>
          </a:p>
        </p:txBody>
      </p:sp>
      <p:sp>
        <p:nvSpPr>
          <p:cNvPr id="5" name="Slide Number Placeholder 4">
            <a:extLst>
              <a:ext uri="{FF2B5EF4-FFF2-40B4-BE49-F238E27FC236}">
                <a16:creationId xmlns:a16="http://schemas.microsoft.com/office/drawing/2014/main" id="{AFAF3E01-6FDB-67A3-C15A-4EAE081F3E68}"/>
              </a:ext>
            </a:extLst>
          </p:cNvPr>
          <p:cNvSpPr>
            <a:spLocks noGrp="1"/>
          </p:cNvSpPr>
          <p:nvPr>
            <p:ph type="sldNum" sz="quarter" idx="12"/>
          </p:nvPr>
        </p:nvSpPr>
        <p:spPr/>
        <p:txBody>
          <a:bodyPr/>
          <a:lstStyle/>
          <a:p>
            <a:fld id="{13718C5C-5057-494A-9B5F-32CDE210C4AA}" type="slidenum">
              <a:rPr lang="en-US" smtClean="0"/>
              <a:t>45</a:t>
            </a:fld>
            <a:endParaRPr lang="en-US"/>
          </a:p>
        </p:txBody>
      </p:sp>
      <p:pic>
        <p:nvPicPr>
          <p:cNvPr id="6" name="Picture 5">
            <a:extLst>
              <a:ext uri="{FF2B5EF4-FFF2-40B4-BE49-F238E27FC236}">
                <a16:creationId xmlns:a16="http://schemas.microsoft.com/office/drawing/2014/main" id="{3F3D5BAE-E152-867D-E521-10216E391691}"/>
              </a:ext>
            </a:extLst>
          </p:cNvPr>
          <p:cNvPicPr>
            <a:picLocks noChangeAspect="1"/>
          </p:cNvPicPr>
          <p:nvPr/>
        </p:nvPicPr>
        <p:blipFill>
          <a:blip r:embed="rId2"/>
          <a:stretch>
            <a:fillRect/>
          </a:stretch>
        </p:blipFill>
        <p:spPr>
          <a:xfrm>
            <a:off x="698733" y="1604801"/>
            <a:ext cx="2643763" cy="3011710"/>
          </a:xfrm>
          <a:prstGeom prst="rect">
            <a:avLst/>
          </a:prstGeom>
        </p:spPr>
      </p:pic>
      <p:sp>
        <p:nvSpPr>
          <p:cNvPr id="10" name="Isosceles Triangle 9">
            <a:extLst>
              <a:ext uri="{FF2B5EF4-FFF2-40B4-BE49-F238E27FC236}">
                <a16:creationId xmlns:a16="http://schemas.microsoft.com/office/drawing/2014/main" id="{9978554D-2F97-6253-5331-0E2D06226A16}"/>
              </a:ext>
            </a:extLst>
          </p:cNvPr>
          <p:cNvSpPr/>
          <p:nvPr/>
        </p:nvSpPr>
        <p:spPr>
          <a:xfrm rot="11150395">
            <a:off x="25694" y="197692"/>
            <a:ext cx="574410" cy="1967963"/>
          </a:xfrm>
          <a:prstGeom prst="triangle">
            <a:avLst>
              <a:gd name="adj" fmla="val 0"/>
            </a:avLst>
          </a:prstGeom>
          <a:solidFill>
            <a:srgbClr val="223669"/>
          </a:solidFill>
          <a:ln>
            <a:solidFill>
              <a:srgbClr val="2236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19276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E27ADA-1711-A7E9-BFAB-A68239ACB4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C4F878-13D1-6DDF-CAEA-38AC7151B5DE}"/>
              </a:ext>
            </a:extLst>
          </p:cNvPr>
          <p:cNvSpPr>
            <a:spLocks noGrp="1"/>
          </p:cNvSpPr>
          <p:nvPr>
            <p:ph type="title"/>
          </p:nvPr>
        </p:nvSpPr>
        <p:spPr>
          <a:xfrm>
            <a:off x="765259" y="1392080"/>
            <a:ext cx="6522731" cy="650239"/>
          </a:xfrm>
        </p:spPr>
        <p:txBody>
          <a:bodyPr>
            <a:normAutofit fontScale="90000"/>
          </a:bodyPr>
          <a:lstStyle/>
          <a:p>
            <a:pPr algn="ctr"/>
            <a:br>
              <a:rPr lang="en-US" dirty="0"/>
            </a:br>
            <a:r>
              <a:rPr lang="en-US" sz="3600" dirty="0">
                <a:latin typeface="+mn-lt"/>
              </a:rPr>
              <a:t>Department of Energy</a:t>
            </a:r>
          </a:p>
        </p:txBody>
      </p:sp>
      <p:sp>
        <p:nvSpPr>
          <p:cNvPr id="3" name="Content Placeholder 2">
            <a:extLst>
              <a:ext uri="{FF2B5EF4-FFF2-40B4-BE49-F238E27FC236}">
                <a16:creationId xmlns:a16="http://schemas.microsoft.com/office/drawing/2014/main" id="{398C2659-B548-C11A-2CF9-202AA043B767}"/>
              </a:ext>
            </a:extLst>
          </p:cNvPr>
          <p:cNvSpPr>
            <a:spLocks noGrp="1"/>
          </p:cNvSpPr>
          <p:nvPr>
            <p:ph idx="1"/>
          </p:nvPr>
        </p:nvSpPr>
        <p:spPr>
          <a:xfrm>
            <a:off x="497840" y="2267107"/>
            <a:ext cx="7265934" cy="4454367"/>
          </a:xfrm>
        </p:spPr>
        <p:txBody>
          <a:bodyPr>
            <a:normAutofit fontScale="92500" lnSpcReduction="20000"/>
          </a:bodyPr>
          <a:lstStyle/>
          <a:p>
            <a:pPr>
              <a:buFont typeface="Wingdings" pitchFamily="2" charset="2"/>
              <a:buChar char="§"/>
            </a:pPr>
            <a:r>
              <a:rPr lang="en-US" sz="2100" b="0" i="0" u="none" strike="noStrike" dirty="0">
                <a:solidFill>
                  <a:srgbClr val="333333"/>
                </a:solidFill>
                <a:effectLst/>
                <a:latin typeface="+mn-lt"/>
                <a:cs typeface="Calibri" panose="020F0502020204030204" pitchFamily="34" charset="0"/>
              </a:rPr>
              <a:t>DOE encourages applicants to establish Community Benefit Plans, which are </a:t>
            </a:r>
            <a:r>
              <a:rPr lang="en-US" sz="2100" dirty="0">
                <a:solidFill>
                  <a:srgbClr val="333333"/>
                </a:solidFill>
                <a:latin typeface="+mn-lt"/>
                <a:cs typeface="Calibri" panose="020F0502020204030204" pitchFamily="34" charset="0"/>
              </a:rPr>
              <a:t>evaluated </a:t>
            </a:r>
            <a:r>
              <a:rPr lang="en-US" sz="2100" b="0" i="0" u="none" strike="noStrike" dirty="0">
                <a:solidFill>
                  <a:srgbClr val="333333"/>
                </a:solidFill>
                <a:effectLst/>
                <a:latin typeface="+mn-lt"/>
                <a:cs typeface="Calibri" panose="020F0502020204030204" pitchFamily="34" charset="0"/>
              </a:rPr>
              <a:t>as part of the technical review process, with a typical value of </a:t>
            </a:r>
            <a:r>
              <a:rPr lang="en-US" sz="2100" b="1" i="0" u="none" strike="noStrike" dirty="0">
                <a:solidFill>
                  <a:srgbClr val="333333"/>
                </a:solidFill>
                <a:effectLst/>
                <a:latin typeface="+mn-lt"/>
                <a:cs typeface="Calibri" panose="020F0502020204030204" pitchFamily="34" charset="0"/>
              </a:rPr>
              <a:t>20% </a:t>
            </a:r>
            <a:r>
              <a:rPr lang="en-US" sz="2100" b="0" i="0" u="none" strike="noStrike" dirty="0">
                <a:solidFill>
                  <a:srgbClr val="333333"/>
                </a:solidFill>
                <a:effectLst/>
                <a:latin typeface="+mn-lt"/>
                <a:cs typeface="Calibri" panose="020F0502020204030204" pitchFamily="34" charset="0"/>
              </a:rPr>
              <a:t>of the overall score.</a:t>
            </a:r>
          </a:p>
          <a:p>
            <a:pPr marL="0" indent="0">
              <a:buNone/>
            </a:pPr>
            <a:endParaRPr lang="en-US" sz="1800" dirty="0">
              <a:solidFill>
                <a:srgbClr val="333333"/>
              </a:solidFill>
              <a:latin typeface="+mn-lt"/>
            </a:endParaRPr>
          </a:p>
          <a:p>
            <a:pPr>
              <a:buFont typeface="Wingdings" pitchFamily="2" charset="2"/>
              <a:buChar char="§"/>
            </a:pPr>
            <a:r>
              <a:rPr lang="en-US" sz="2100" b="0" i="0" u="none" strike="noStrike" dirty="0">
                <a:solidFill>
                  <a:srgbClr val="333333"/>
                </a:solidFill>
                <a:effectLst/>
                <a:latin typeface="+mn-lt"/>
                <a:cs typeface="Calibri" panose="020F0502020204030204" pitchFamily="34" charset="0"/>
              </a:rPr>
              <a:t>DOE encourages applicants to explicitly describe any current PLAs or plans to establish one in their Community Benefits Plans (CBP). </a:t>
            </a:r>
          </a:p>
          <a:p>
            <a:pPr marL="0" indent="0">
              <a:buNone/>
            </a:pPr>
            <a:endParaRPr lang="en-US" sz="2000" dirty="0">
              <a:solidFill>
                <a:srgbClr val="333333"/>
              </a:solidFill>
              <a:latin typeface="+mn-lt"/>
            </a:endParaRPr>
          </a:p>
          <a:p>
            <a:pPr>
              <a:buFont typeface="Wingdings" pitchFamily="2" charset="2"/>
              <a:buChar char="§"/>
            </a:pPr>
            <a:r>
              <a:rPr lang="en-US" sz="2000" dirty="0">
                <a:solidFill>
                  <a:srgbClr val="333333"/>
                </a:solidFill>
                <a:latin typeface="+mn-lt"/>
              </a:rPr>
              <a:t> </a:t>
            </a:r>
            <a:r>
              <a:rPr lang="en-US" sz="2100" dirty="0">
                <a:solidFill>
                  <a:srgbClr val="333333"/>
                </a:solidFill>
                <a:latin typeface="+mn-lt"/>
                <a:cs typeface="Calibri" panose="020F0502020204030204" pitchFamily="34" charset="0"/>
              </a:rPr>
              <a:t>CBPs require </a:t>
            </a:r>
            <a:r>
              <a:rPr lang="en-US" sz="2100" b="0" i="0" u="none" strike="noStrike" dirty="0">
                <a:solidFill>
                  <a:srgbClr val="333333"/>
                </a:solidFill>
                <a:effectLst/>
                <a:latin typeface="+mn-lt"/>
                <a:cs typeface="Calibri" panose="020F0502020204030204" pitchFamily="34" charset="0"/>
              </a:rPr>
              <a:t>demonstration and deployment applications that broadly describes how applicants will:</a:t>
            </a:r>
          </a:p>
          <a:p>
            <a:pPr>
              <a:buFont typeface="Wingdings" pitchFamily="2" charset="2"/>
              <a:buChar char="§"/>
            </a:pPr>
            <a:endParaRPr lang="en-US" sz="2100" b="0" i="0" u="none" strike="noStrike" dirty="0">
              <a:solidFill>
                <a:srgbClr val="333333"/>
              </a:solidFill>
              <a:effectLst/>
              <a:latin typeface="+mn-lt"/>
              <a:cs typeface="Calibri" panose="020F0502020204030204" pitchFamily="34" charset="0"/>
            </a:endParaRPr>
          </a:p>
          <a:p>
            <a:pPr lvl="2">
              <a:buFont typeface="Wingdings" pitchFamily="2" charset="2"/>
              <a:buChar char="§"/>
            </a:pPr>
            <a:r>
              <a:rPr lang="en-US" sz="2100" dirty="0">
                <a:solidFill>
                  <a:srgbClr val="333333"/>
                </a:solidFill>
                <a:latin typeface="+mn-lt"/>
                <a:cs typeface="Calibri" panose="020F0502020204030204" pitchFamily="34" charset="0"/>
              </a:rPr>
              <a:t>E</a:t>
            </a:r>
            <a:r>
              <a:rPr lang="en-US" sz="2100" b="0" i="0" u="none" strike="noStrike" dirty="0">
                <a:solidFill>
                  <a:srgbClr val="333333"/>
                </a:solidFill>
                <a:effectLst/>
                <a:latin typeface="+mn-lt"/>
                <a:cs typeface="Calibri" panose="020F0502020204030204" pitchFamily="34" charset="0"/>
              </a:rPr>
              <a:t>ngage communities</a:t>
            </a:r>
            <a:r>
              <a:rPr lang="en-US" sz="2100" dirty="0">
                <a:solidFill>
                  <a:srgbClr val="333333"/>
                </a:solidFill>
                <a:latin typeface="+mn-lt"/>
                <a:cs typeface="Calibri" panose="020F0502020204030204" pitchFamily="34" charset="0"/>
              </a:rPr>
              <a:t>,</a:t>
            </a:r>
          </a:p>
          <a:p>
            <a:pPr lvl="2">
              <a:buFont typeface="Wingdings" pitchFamily="2" charset="2"/>
              <a:buChar char="§"/>
            </a:pPr>
            <a:r>
              <a:rPr lang="en-US" sz="2100" dirty="0">
                <a:solidFill>
                  <a:srgbClr val="333333"/>
                </a:solidFill>
                <a:latin typeface="+mn-lt"/>
                <a:cs typeface="Calibri" panose="020F0502020204030204" pitchFamily="34" charset="0"/>
              </a:rPr>
              <a:t>I</a:t>
            </a:r>
            <a:r>
              <a:rPr lang="en-US" sz="2100" b="0" i="0" u="none" strike="noStrike" dirty="0">
                <a:solidFill>
                  <a:srgbClr val="333333"/>
                </a:solidFill>
                <a:effectLst/>
                <a:latin typeface="+mn-lt"/>
                <a:cs typeface="Calibri" panose="020F0502020204030204" pitchFamily="34" charset="0"/>
              </a:rPr>
              <a:t>nvest in the workforce – high-quality jobs</a:t>
            </a:r>
            <a:endParaRPr lang="en-US" sz="2100" dirty="0">
              <a:solidFill>
                <a:srgbClr val="333333"/>
              </a:solidFill>
              <a:latin typeface="+mn-lt"/>
              <a:cs typeface="Calibri" panose="020F0502020204030204" pitchFamily="34" charset="0"/>
            </a:endParaRPr>
          </a:p>
          <a:p>
            <a:pPr lvl="2">
              <a:buFont typeface="Wingdings" pitchFamily="2" charset="2"/>
              <a:buChar char="§"/>
            </a:pPr>
            <a:r>
              <a:rPr lang="en-US" sz="2100" dirty="0">
                <a:solidFill>
                  <a:srgbClr val="333333"/>
                </a:solidFill>
                <a:latin typeface="+mn-lt"/>
                <a:cs typeface="Calibri" panose="020F0502020204030204" pitchFamily="34" charset="0"/>
              </a:rPr>
              <a:t>A</a:t>
            </a:r>
            <a:r>
              <a:rPr lang="en-US" sz="2100" b="0" i="0" u="none" strike="noStrike" dirty="0">
                <a:solidFill>
                  <a:srgbClr val="333333"/>
                </a:solidFill>
                <a:effectLst/>
                <a:latin typeface="+mn-lt"/>
                <a:cs typeface="Calibri" panose="020F0502020204030204" pitchFamily="34" charset="0"/>
              </a:rPr>
              <a:t>dvance diversity, equity, and inclusion </a:t>
            </a:r>
          </a:p>
          <a:p>
            <a:pPr lvl="2">
              <a:buFont typeface="Wingdings" pitchFamily="2" charset="2"/>
              <a:buChar char="§"/>
            </a:pPr>
            <a:r>
              <a:rPr lang="en-US" sz="2100" dirty="0">
                <a:solidFill>
                  <a:srgbClr val="333333"/>
                </a:solidFill>
                <a:latin typeface="+mn-lt"/>
                <a:cs typeface="Calibri" panose="020F0502020204030204" pitchFamily="34" charset="0"/>
              </a:rPr>
              <a:t>I</a:t>
            </a:r>
            <a:r>
              <a:rPr lang="en-US" sz="2100" b="0" i="0" u="none" strike="noStrike" dirty="0">
                <a:solidFill>
                  <a:srgbClr val="333333"/>
                </a:solidFill>
                <a:effectLst/>
                <a:latin typeface="+mn-lt"/>
                <a:cs typeface="Calibri" panose="020F0502020204030204" pitchFamily="34" charset="0"/>
              </a:rPr>
              <a:t>mplement the </a:t>
            </a:r>
            <a:r>
              <a:rPr lang="en-US" sz="2100" dirty="0">
                <a:solidFill>
                  <a:srgbClr val="333333"/>
                </a:solidFill>
                <a:latin typeface="+mn-lt"/>
                <a:cs typeface="Calibri" panose="020F0502020204030204" pitchFamily="34" charset="0"/>
              </a:rPr>
              <a:t>”Justice 40 Initiative,” which is  e</a:t>
            </a:r>
            <a:r>
              <a:rPr lang="en-US" sz="2100" b="0" i="0" u="none" strike="noStrike" dirty="0">
                <a:solidFill>
                  <a:srgbClr val="5A5A5A"/>
                </a:solidFill>
                <a:effectLst/>
                <a:latin typeface="+mn-lt"/>
                <a:cs typeface="Calibri" panose="020F0502020204030204" pitchFamily="34" charset="0"/>
              </a:rPr>
              <a:t>nvironmental justice goal geared toward “disadvantaged communities” </a:t>
            </a:r>
          </a:p>
          <a:p>
            <a:pPr>
              <a:buFont typeface="Wingdings" pitchFamily="2" charset="2"/>
              <a:buChar char="§"/>
            </a:pPr>
            <a:endParaRPr lang="en-US" sz="2000" dirty="0">
              <a:solidFill>
                <a:srgbClr val="333333"/>
              </a:solidFill>
              <a:latin typeface="+mn-lt"/>
            </a:endParaRPr>
          </a:p>
        </p:txBody>
      </p:sp>
      <p:pic>
        <p:nvPicPr>
          <p:cNvPr id="4" name="Picture 3">
            <a:extLst>
              <a:ext uri="{FF2B5EF4-FFF2-40B4-BE49-F238E27FC236}">
                <a16:creationId xmlns:a16="http://schemas.microsoft.com/office/drawing/2014/main" id="{E826A4CC-A5C4-411F-EA1E-53EDE9E0EA6B}"/>
              </a:ext>
            </a:extLst>
          </p:cNvPr>
          <p:cNvPicPr>
            <a:picLocks noChangeAspect="1"/>
          </p:cNvPicPr>
          <p:nvPr/>
        </p:nvPicPr>
        <p:blipFill>
          <a:blip r:embed="rId2"/>
          <a:stretch>
            <a:fillRect/>
          </a:stretch>
        </p:blipFill>
        <p:spPr>
          <a:xfrm>
            <a:off x="8937475" y="504092"/>
            <a:ext cx="2822693" cy="676715"/>
          </a:xfrm>
          <a:prstGeom prst="rect">
            <a:avLst/>
          </a:prstGeom>
        </p:spPr>
      </p:pic>
      <p:sp>
        <p:nvSpPr>
          <p:cNvPr id="5" name="Slide Number Placeholder 4">
            <a:extLst>
              <a:ext uri="{FF2B5EF4-FFF2-40B4-BE49-F238E27FC236}">
                <a16:creationId xmlns:a16="http://schemas.microsoft.com/office/drawing/2014/main" id="{FAF21980-0175-D4EE-FF25-0F03D6A36B0E}"/>
              </a:ext>
            </a:extLst>
          </p:cNvPr>
          <p:cNvSpPr>
            <a:spLocks noGrp="1"/>
          </p:cNvSpPr>
          <p:nvPr>
            <p:ph type="sldNum" sz="quarter" idx="12"/>
          </p:nvPr>
        </p:nvSpPr>
        <p:spPr/>
        <p:txBody>
          <a:bodyPr/>
          <a:lstStyle/>
          <a:p>
            <a:fld id="{13718C5C-5057-494A-9B5F-32CDE210C4AA}" type="slidenum">
              <a:rPr lang="en-US" smtClean="0"/>
              <a:t>46</a:t>
            </a:fld>
            <a:endParaRPr lang="en-US"/>
          </a:p>
        </p:txBody>
      </p:sp>
      <p:pic>
        <p:nvPicPr>
          <p:cNvPr id="6" name="Picture 5">
            <a:extLst>
              <a:ext uri="{FF2B5EF4-FFF2-40B4-BE49-F238E27FC236}">
                <a16:creationId xmlns:a16="http://schemas.microsoft.com/office/drawing/2014/main" id="{FF9EB6AE-577C-9E7C-B28D-C8E79FBED490}"/>
              </a:ext>
            </a:extLst>
          </p:cNvPr>
          <p:cNvPicPr>
            <a:picLocks noChangeAspect="1"/>
          </p:cNvPicPr>
          <p:nvPr/>
        </p:nvPicPr>
        <p:blipFill>
          <a:blip r:embed="rId3"/>
          <a:stretch>
            <a:fillRect/>
          </a:stretch>
        </p:blipFill>
        <p:spPr>
          <a:xfrm>
            <a:off x="7020571" y="3810381"/>
            <a:ext cx="5171429" cy="3047619"/>
          </a:xfrm>
          <a:prstGeom prst="rect">
            <a:avLst/>
          </a:prstGeom>
        </p:spPr>
      </p:pic>
    </p:spTree>
    <p:extLst>
      <p:ext uri="{BB962C8B-B14F-4D97-AF65-F5344CB8AC3E}">
        <p14:creationId xmlns:p14="http://schemas.microsoft.com/office/powerpoint/2010/main" val="20234145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5DDEB3-FCA4-E62B-4381-7A5F12D5BEB9}"/>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86BF311D-4E92-52FD-D060-B81312E33C2D}"/>
              </a:ext>
            </a:extLst>
          </p:cNvPr>
          <p:cNvSpPr>
            <a:spLocks noGrp="1"/>
          </p:cNvSpPr>
          <p:nvPr>
            <p:ph type="title"/>
          </p:nvPr>
        </p:nvSpPr>
        <p:spPr>
          <a:xfrm>
            <a:off x="497840" y="1812607"/>
            <a:ext cx="10855960" cy="2302193"/>
          </a:xfrm>
        </p:spPr>
        <p:txBody>
          <a:bodyPr/>
          <a:lstStyle/>
          <a:p>
            <a:r>
              <a:rPr lang="en-US" dirty="0"/>
              <a:t>  					Part V</a:t>
            </a:r>
            <a:br>
              <a:rPr lang="en-US" dirty="0"/>
            </a:br>
            <a:br>
              <a:rPr lang="en-US" dirty="0"/>
            </a:br>
            <a:r>
              <a:rPr lang="en-US" dirty="0"/>
              <a:t>			Inflation Reduction Act of 2022</a:t>
            </a:r>
          </a:p>
        </p:txBody>
      </p:sp>
      <p:sp>
        <p:nvSpPr>
          <p:cNvPr id="5" name="Slide Number Placeholder 4">
            <a:extLst>
              <a:ext uri="{FF2B5EF4-FFF2-40B4-BE49-F238E27FC236}">
                <a16:creationId xmlns:a16="http://schemas.microsoft.com/office/drawing/2014/main" id="{687E6F9A-3FDE-F5B6-5A37-E4D08D3B89FF}"/>
              </a:ext>
            </a:extLst>
          </p:cNvPr>
          <p:cNvSpPr>
            <a:spLocks noGrp="1"/>
          </p:cNvSpPr>
          <p:nvPr>
            <p:ph type="sldNum" sz="quarter" idx="12"/>
          </p:nvPr>
        </p:nvSpPr>
        <p:spPr/>
        <p:txBody>
          <a:bodyPr/>
          <a:lstStyle/>
          <a:p>
            <a:fld id="{13718C5C-5057-494A-9B5F-32CDE210C4AA}" type="slidenum">
              <a:rPr lang="en-US" smtClean="0"/>
              <a:t>47</a:t>
            </a:fld>
            <a:endParaRPr lang="en-US"/>
          </a:p>
        </p:txBody>
      </p:sp>
      <p:sp>
        <p:nvSpPr>
          <p:cNvPr id="3" name="Content Placeholder 2">
            <a:extLst>
              <a:ext uri="{FF2B5EF4-FFF2-40B4-BE49-F238E27FC236}">
                <a16:creationId xmlns:a16="http://schemas.microsoft.com/office/drawing/2014/main" id="{F844DFED-2343-7C06-31A7-81052F37FB5A}"/>
              </a:ext>
            </a:extLst>
          </p:cNvPr>
          <p:cNvSpPr>
            <a:spLocks noGrp="1"/>
          </p:cNvSpPr>
          <p:nvPr>
            <p:ph idx="4294967295"/>
          </p:nvPr>
        </p:nvSpPr>
        <p:spPr>
          <a:xfrm>
            <a:off x="1003852" y="2166731"/>
            <a:ext cx="8878336" cy="1948070"/>
          </a:xfrm>
        </p:spPr>
        <p:txBody>
          <a:bodyPr>
            <a:normAutofit/>
          </a:bodyPr>
          <a:lstStyle/>
          <a:p>
            <a:pPr marL="0" indent="0">
              <a:buNone/>
            </a:pPr>
            <a:endParaRPr lang="en-US" dirty="0"/>
          </a:p>
          <a:p>
            <a:pPr marL="0" indent="0">
              <a:buNone/>
            </a:pPr>
            <a:endParaRPr lang="en-US" dirty="0"/>
          </a:p>
          <a:p>
            <a:pPr marL="0" indent="0">
              <a:buNone/>
            </a:pPr>
            <a:r>
              <a:rPr lang="en-US" dirty="0"/>
              <a:t>          </a:t>
            </a:r>
          </a:p>
          <a:p>
            <a:pPr marL="0" indent="0">
              <a:buNone/>
            </a:pPr>
            <a:endParaRPr lang="en-US" dirty="0"/>
          </a:p>
        </p:txBody>
      </p:sp>
      <p:pic>
        <p:nvPicPr>
          <p:cNvPr id="4" name="Picture 3">
            <a:extLst>
              <a:ext uri="{FF2B5EF4-FFF2-40B4-BE49-F238E27FC236}">
                <a16:creationId xmlns:a16="http://schemas.microsoft.com/office/drawing/2014/main" id="{57AAE6C3-E053-A58B-5937-F3E18C4C1F4F}"/>
              </a:ext>
            </a:extLst>
          </p:cNvPr>
          <p:cNvPicPr>
            <a:picLocks noChangeAspect="1"/>
          </p:cNvPicPr>
          <p:nvPr/>
        </p:nvPicPr>
        <p:blipFill>
          <a:blip r:embed="rId2"/>
          <a:stretch>
            <a:fillRect/>
          </a:stretch>
        </p:blipFill>
        <p:spPr>
          <a:xfrm>
            <a:off x="8954728" y="520977"/>
            <a:ext cx="2822693" cy="676715"/>
          </a:xfrm>
          <a:prstGeom prst="rect">
            <a:avLst/>
          </a:prstGeom>
        </p:spPr>
      </p:pic>
    </p:spTree>
    <p:extLst>
      <p:ext uri="{BB962C8B-B14F-4D97-AF65-F5344CB8AC3E}">
        <p14:creationId xmlns:p14="http://schemas.microsoft.com/office/powerpoint/2010/main" val="26250275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3DF53-D60E-4D60-BBB9-36E5BB85E3F5}"/>
              </a:ext>
            </a:extLst>
          </p:cNvPr>
          <p:cNvSpPr>
            <a:spLocks noGrp="1"/>
          </p:cNvSpPr>
          <p:nvPr>
            <p:ph type="title"/>
          </p:nvPr>
        </p:nvSpPr>
        <p:spPr/>
        <p:txBody>
          <a:bodyPr>
            <a:normAutofit/>
          </a:bodyPr>
          <a:lstStyle/>
          <a:p>
            <a:pPr algn="ctr"/>
            <a:r>
              <a:rPr lang="en-US" b="0" i="0" u="none" strike="noStrike" dirty="0">
                <a:solidFill>
                  <a:srgbClr val="151515"/>
                </a:solidFill>
                <a:effectLst/>
              </a:rPr>
              <a:t> </a:t>
            </a:r>
            <a:r>
              <a:rPr lang="en-US" sz="2400" i="0" u="none" strike="noStrike" dirty="0">
                <a:solidFill>
                  <a:srgbClr val="151515"/>
                </a:solidFill>
                <a:effectLst/>
                <a:latin typeface="+mn-lt"/>
              </a:rPr>
              <a:t>IRA: Prevailing Wage and Apprenticeship Utilization </a:t>
            </a:r>
            <a:endParaRPr lang="en-US" sz="2400" dirty="0">
              <a:latin typeface="+mn-lt"/>
            </a:endParaRPr>
          </a:p>
        </p:txBody>
      </p:sp>
      <p:sp>
        <p:nvSpPr>
          <p:cNvPr id="3" name="Content Placeholder 2">
            <a:extLst>
              <a:ext uri="{FF2B5EF4-FFF2-40B4-BE49-F238E27FC236}">
                <a16:creationId xmlns:a16="http://schemas.microsoft.com/office/drawing/2014/main" id="{6F706849-0C6C-4CF3-8843-917ADCA41DC9}"/>
              </a:ext>
            </a:extLst>
          </p:cNvPr>
          <p:cNvSpPr>
            <a:spLocks noGrp="1"/>
          </p:cNvSpPr>
          <p:nvPr>
            <p:ph idx="1"/>
          </p:nvPr>
        </p:nvSpPr>
        <p:spPr>
          <a:xfrm>
            <a:off x="497840" y="2638044"/>
            <a:ext cx="11180638" cy="3633547"/>
          </a:xfrm>
        </p:spPr>
        <p:txBody>
          <a:bodyPr>
            <a:noAutofit/>
          </a:bodyPr>
          <a:lstStyle/>
          <a:p>
            <a:pPr>
              <a:buFont typeface="Wingdings" panose="05000000000000000000" pitchFamily="2" charset="2"/>
              <a:buChar char="§"/>
            </a:pPr>
            <a:r>
              <a:rPr lang="en-US" sz="2000" dirty="0">
                <a:latin typeface="Calibri" panose="020F0502020204030204" pitchFamily="34" charset="0"/>
                <a:cs typeface="Calibri" panose="020F0502020204030204" pitchFamily="34" charset="0"/>
              </a:rPr>
              <a:t> The Inflation Reduction Act of 2022 </a:t>
            </a:r>
            <a:r>
              <a:rPr lang="en-US" sz="2000" b="1" dirty="0">
                <a:latin typeface="Calibri" panose="020F0502020204030204" pitchFamily="34" charset="0"/>
                <a:cs typeface="Calibri" panose="020F0502020204030204" pitchFamily="34" charset="0"/>
              </a:rPr>
              <a:t>incentivizes</a:t>
            </a:r>
            <a:r>
              <a:rPr lang="en-US" sz="2000" dirty="0">
                <a:latin typeface="Calibri" panose="020F0502020204030204" pitchFamily="34" charset="0"/>
                <a:cs typeface="Calibri" panose="020F0502020204030204" pitchFamily="34" charset="0"/>
              </a:rPr>
              <a:t> payment of prevailing wages and compliance with an apprentice utilization formula (15%) by providing taxpayers with a fivefold increase in tax credits or deductions on covered projects.</a:t>
            </a:r>
          </a:p>
          <a:p>
            <a:pPr marL="0" indent="0">
              <a:buNone/>
            </a:pPr>
            <a:endParaRPr lang="en-US" sz="2000" dirty="0">
              <a:latin typeface="Calibri" panose="020F0502020204030204" pitchFamily="34" charset="0"/>
              <a:cs typeface="Calibri" panose="020F0502020204030204" pitchFamily="34" charset="0"/>
            </a:endParaRPr>
          </a:p>
          <a:p>
            <a:pPr>
              <a:buFont typeface="Wingdings" panose="05000000000000000000" pitchFamily="2" charset="2"/>
              <a:buChar char="§"/>
            </a:pPr>
            <a:r>
              <a:rPr lang="en-US" sz="2000" dirty="0">
                <a:latin typeface="Calibri" panose="020F0502020204030204" pitchFamily="34" charset="0"/>
                <a:cs typeface="Calibri" panose="020F0502020204030204" pitchFamily="34" charset="0"/>
              </a:rPr>
              <a:t>Payment of PWs and compliance with the utilization formula is required only if taxpayers elect to take the tax benefits.</a:t>
            </a:r>
          </a:p>
          <a:p>
            <a:pPr>
              <a:buFont typeface="Wingdings" panose="05000000000000000000" pitchFamily="2" charset="2"/>
              <a:buChar char="§"/>
            </a:pPr>
            <a:endParaRPr lang="en-US" sz="2000" dirty="0">
              <a:latin typeface="Calibri" panose="020F0502020204030204" pitchFamily="34" charset="0"/>
              <a:cs typeface="Calibri" panose="020F0502020204030204" pitchFamily="34" charset="0"/>
            </a:endParaRPr>
          </a:p>
          <a:p>
            <a:pPr>
              <a:buFont typeface="Wingdings" panose="05000000000000000000" pitchFamily="2" charset="2"/>
              <a:buChar char="§"/>
            </a:pPr>
            <a:r>
              <a:rPr lang="en-US" sz="2000" dirty="0">
                <a:latin typeface="Calibri" panose="020F0502020204030204" pitchFamily="34" charset="0"/>
                <a:cs typeface="Calibri" panose="020F0502020204030204" pitchFamily="34" charset="0"/>
              </a:rPr>
              <a:t>Unlike the IIJA and the CHIPS and Science Act, the IRA is </a:t>
            </a:r>
            <a:r>
              <a:rPr lang="en-US" sz="2000" b="1" dirty="0">
                <a:latin typeface="Calibri" panose="020F0502020204030204" pitchFamily="34" charset="0"/>
                <a:cs typeface="Calibri" panose="020F0502020204030204" pitchFamily="34" charset="0"/>
              </a:rPr>
              <a:t>NOT</a:t>
            </a:r>
            <a:r>
              <a:rPr lang="en-US" sz="2000" dirty="0">
                <a:latin typeface="Calibri" panose="020F0502020204030204" pitchFamily="34" charset="0"/>
                <a:cs typeface="Calibri" panose="020F0502020204030204" pitchFamily="34" charset="0"/>
              </a:rPr>
              <a:t> a Davis-Bacon Related Act. </a:t>
            </a:r>
          </a:p>
        </p:txBody>
      </p:sp>
      <p:pic>
        <p:nvPicPr>
          <p:cNvPr id="4" name="Picture 3">
            <a:extLst>
              <a:ext uri="{FF2B5EF4-FFF2-40B4-BE49-F238E27FC236}">
                <a16:creationId xmlns:a16="http://schemas.microsoft.com/office/drawing/2014/main" id="{E6215A92-3D04-5452-1E0F-A732C6AD6A0F}"/>
              </a:ext>
            </a:extLst>
          </p:cNvPr>
          <p:cNvPicPr>
            <a:picLocks noChangeAspect="1"/>
          </p:cNvPicPr>
          <p:nvPr/>
        </p:nvPicPr>
        <p:blipFill>
          <a:blip r:embed="rId2"/>
          <a:stretch>
            <a:fillRect/>
          </a:stretch>
        </p:blipFill>
        <p:spPr>
          <a:xfrm>
            <a:off x="8928849" y="501643"/>
            <a:ext cx="2822693" cy="676715"/>
          </a:xfrm>
          <a:prstGeom prst="rect">
            <a:avLst/>
          </a:prstGeom>
        </p:spPr>
      </p:pic>
      <p:sp>
        <p:nvSpPr>
          <p:cNvPr id="5" name="Slide Number Placeholder 4">
            <a:extLst>
              <a:ext uri="{FF2B5EF4-FFF2-40B4-BE49-F238E27FC236}">
                <a16:creationId xmlns:a16="http://schemas.microsoft.com/office/drawing/2014/main" id="{42844F7D-861C-846B-D238-BE68AA2C1B98}"/>
              </a:ext>
            </a:extLst>
          </p:cNvPr>
          <p:cNvSpPr>
            <a:spLocks noGrp="1"/>
          </p:cNvSpPr>
          <p:nvPr>
            <p:ph type="sldNum" sz="quarter" idx="12"/>
          </p:nvPr>
        </p:nvSpPr>
        <p:spPr/>
        <p:txBody>
          <a:bodyPr/>
          <a:lstStyle/>
          <a:p>
            <a:fld id="{13718C5C-5057-494A-9B5F-32CDE210C4AA}" type="slidenum">
              <a:rPr lang="en-US" smtClean="0"/>
              <a:t>48</a:t>
            </a:fld>
            <a:endParaRPr lang="en-US"/>
          </a:p>
        </p:txBody>
      </p:sp>
    </p:spTree>
    <p:extLst>
      <p:ext uri="{BB962C8B-B14F-4D97-AF65-F5344CB8AC3E}">
        <p14:creationId xmlns:p14="http://schemas.microsoft.com/office/powerpoint/2010/main" val="42485799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34186-9676-AB66-37A0-2C2901AD15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B3163E-C5D5-A332-118D-676E5B0F0AD4}"/>
              </a:ext>
            </a:extLst>
          </p:cNvPr>
          <p:cNvSpPr>
            <a:spLocks noGrp="1"/>
          </p:cNvSpPr>
          <p:nvPr>
            <p:ph type="title"/>
          </p:nvPr>
        </p:nvSpPr>
        <p:spPr>
          <a:xfrm>
            <a:off x="668020" y="1492370"/>
            <a:ext cx="10855960" cy="1061241"/>
          </a:xfrm>
        </p:spPr>
        <p:txBody>
          <a:bodyPr>
            <a:normAutofit/>
          </a:bodyPr>
          <a:lstStyle/>
          <a:p>
            <a:pPr algn="ctr"/>
            <a:r>
              <a:rPr lang="en-US" dirty="0"/>
              <a:t>Project Labor Agreements on IRA Projects</a:t>
            </a:r>
          </a:p>
        </p:txBody>
      </p:sp>
      <p:sp>
        <p:nvSpPr>
          <p:cNvPr id="3" name="Content Placeholder 2">
            <a:extLst>
              <a:ext uri="{FF2B5EF4-FFF2-40B4-BE49-F238E27FC236}">
                <a16:creationId xmlns:a16="http://schemas.microsoft.com/office/drawing/2014/main" id="{CC4C9E57-9069-5941-B839-256862613467}"/>
              </a:ext>
            </a:extLst>
          </p:cNvPr>
          <p:cNvSpPr>
            <a:spLocks noGrp="1"/>
          </p:cNvSpPr>
          <p:nvPr>
            <p:ph idx="1"/>
          </p:nvPr>
        </p:nvSpPr>
        <p:spPr>
          <a:xfrm>
            <a:off x="736600" y="2713384"/>
            <a:ext cx="10855960" cy="4008092"/>
          </a:xfrm>
        </p:spPr>
        <p:txBody>
          <a:bodyPr>
            <a:normAutofit fontScale="85000" lnSpcReduction="20000"/>
          </a:bodyPr>
          <a:lstStyle/>
          <a:p>
            <a:pPr>
              <a:buFont typeface="Wingdings" pitchFamily="2" charset="2"/>
              <a:buChar char="§"/>
            </a:pPr>
            <a:endParaRPr lang="en-US" dirty="0"/>
          </a:p>
          <a:p>
            <a:pPr>
              <a:buFont typeface="Wingdings" pitchFamily="2" charset="2"/>
              <a:buChar char="§"/>
            </a:pPr>
            <a:r>
              <a:rPr lang="en-US" sz="2600" dirty="0">
                <a:latin typeface="+mn-lt"/>
              </a:rPr>
              <a:t> Treasury and IRS are soon expected to issue a Final Rule on regulations implementing the prevailing wage and apprenticeship utilization standards.</a:t>
            </a:r>
          </a:p>
          <a:p>
            <a:pPr>
              <a:buFont typeface="Wingdings" pitchFamily="2" charset="2"/>
              <a:buChar char="§"/>
            </a:pPr>
            <a:endParaRPr lang="en-US" sz="2600" dirty="0">
              <a:latin typeface="+mn-lt"/>
            </a:endParaRPr>
          </a:p>
          <a:p>
            <a:pPr>
              <a:buFont typeface="Wingdings" pitchFamily="2" charset="2"/>
              <a:buChar char="§"/>
            </a:pPr>
            <a:r>
              <a:rPr lang="en-US" sz="2600" dirty="0">
                <a:latin typeface="+mn-lt"/>
              </a:rPr>
              <a:t>The proposed rule (Aug. 30, 2023) includes benefits for taxpayers – e.g., relief from penalty payment requirements – if PLAs contain “certain requirements.”</a:t>
            </a:r>
          </a:p>
          <a:p>
            <a:pPr>
              <a:buFont typeface="Wingdings" pitchFamily="2" charset="2"/>
              <a:buChar char="§"/>
            </a:pPr>
            <a:endParaRPr lang="en-US" sz="2600" dirty="0">
              <a:latin typeface="+mn-lt"/>
            </a:endParaRPr>
          </a:p>
          <a:p>
            <a:pPr>
              <a:buFont typeface="Wingdings" pitchFamily="2" charset="2"/>
              <a:buChar char="§"/>
            </a:pPr>
            <a:r>
              <a:rPr lang="en-US" sz="2600" dirty="0">
                <a:latin typeface="+mn-lt"/>
              </a:rPr>
              <a:t> Final Rules often differ from proposed rules.</a:t>
            </a:r>
          </a:p>
          <a:p>
            <a:pPr>
              <a:buFont typeface="Wingdings" pitchFamily="2" charset="2"/>
              <a:buChar char="§"/>
            </a:pPr>
            <a:endParaRPr lang="en-US" sz="2600" dirty="0">
              <a:latin typeface="+mn-lt"/>
            </a:endParaRPr>
          </a:p>
          <a:p>
            <a:pPr>
              <a:buFont typeface="Wingdings" pitchFamily="2" charset="2"/>
              <a:buChar char="§"/>
            </a:pPr>
            <a:r>
              <a:rPr lang="en-US" sz="2600" dirty="0">
                <a:latin typeface="+mn-lt"/>
              </a:rPr>
              <a:t> SMART and SMACNA will present a joint webinar on the IRA’s Final Rule.</a:t>
            </a:r>
          </a:p>
          <a:p>
            <a:pPr>
              <a:buFont typeface="Wingdings" pitchFamily="2" charset="2"/>
              <a:buChar char="§"/>
            </a:pPr>
            <a:endParaRPr lang="en-US" dirty="0"/>
          </a:p>
          <a:p>
            <a:pPr marL="0" indent="0">
              <a:buNone/>
            </a:pPr>
            <a:r>
              <a:rPr lang="en-US" b="1" dirty="0">
                <a:solidFill>
                  <a:srgbClr val="FF0000"/>
                </a:solidFill>
              </a:rPr>
              <a:t>                             </a:t>
            </a:r>
          </a:p>
        </p:txBody>
      </p:sp>
      <p:pic>
        <p:nvPicPr>
          <p:cNvPr id="4" name="Picture 3">
            <a:extLst>
              <a:ext uri="{FF2B5EF4-FFF2-40B4-BE49-F238E27FC236}">
                <a16:creationId xmlns:a16="http://schemas.microsoft.com/office/drawing/2014/main" id="{90F8B5D8-9FB5-99F4-03D2-E72A551BD2D7}"/>
              </a:ext>
            </a:extLst>
          </p:cNvPr>
          <p:cNvPicPr>
            <a:picLocks noChangeAspect="1"/>
          </p:cNvPicPr>
          <p:nvPr/>
        </p:nvPicPr>
        <p:blipFill>
          <a:blip r:embed="rId2"/>
          <a:stretch>
            <a:fillRect/>
          </a:stretch>
        </p:blipFill>
        <p:spPr>
          <a:xfrm>
            <a:off x="8954728" y="520977"/>
            <a:ext cx="2822693" cy="676715"/>
          </a:xfrm>
          <a:prstGeom prst="rect">
            <a:avLst/>
          </a:prstGeom>
        </p:spPr>
      </p:pic>
      <p:sp>
        <p:nvSpPr>
          <p:cNvPr id="5" name="Slide Number Placeholder 4">
            <a:extLst>
              <a:ext uri="{FF2B5EF4-FFF2-40B4-BE49-F238E27FC236}">
                <a16:creationId xmlns:a16="http://schemas.microsoft.com/office/drawing/2014/main" id="{EBB25AD1-FD7E-5CE9-1EC1-79D610DD29EA}"/>
              </a:ext>
            </a:extLst>
          </p:cNvPr>
          <p:cNvSpPr>
            <a:spLocks noGrp="1"/>
          </p:cNvSpPr>
          <p:nvPr>
            <p:ph type="sldNum" sz="quarter" idx="12"/>
          </p:nvPr>
        </p:nvSpPr>
        <p:spPr/>
        <p:txBody>
          <a:bodyPr/>
          <a:lstStyle/>
          <a:p>
            <a:fld id="{13718C5C-5057-494A-9B5F-32CDE210C4AA}" type="slidenum">
              <a:rPr lang="en-US" smtClean="0"/>
              <a:t>49</a:t>
            </a:fld>
            <a:endParaRPr lang="en-US"/>
          </a:p>
        </p:txBody>
      </p:sp>
    </p:spTree>
    <p:extLst>
      <p:ext uri="{BB962C8B-B14F-4D97-AF65-F5344CB8AC3E}">
        <p14:creationId xmlns:p14="http://schemas.microsoft.com/office/powerpoint/2010/main" val="972690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598A3B-366D-EAFA-44F5-032072BC69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E62689-76C4-6A07-69BA-5A423A37621B}"/>
              </a:ext>
            </a:extLst>
          </p:cNvPr>
          <p:cNvSpPr>
            <a:spLocks noGrp="1"/>
          </p:cNvSpPr>
          <p:nvPr>
            <p:ph type="title"/>
          </p:nvPr>
        </p:nvSpPr>
        <p:spPr>
          <a:xfrm>
            <a:off x="838200" y="1920241"/>
            <a:ext cx="10855960" cy="650239"/>
          </a:xfrm>
        </p:spPr>
        <p:txBody>
          <a:bodyPr>
            <a:normAutofit/>
          </a:bodyPr>
          <a:lstStyle/>
          <a:p>
            <a:pPr algn="ctr"/>
            <a:r>
              <a:rPr lang="en-US" dirty="0"/>
              <a:t>What is a PLA?</a:t>
            </a:r>
          </a:p>
        </p:txBody>
      </p:sp>
      <p:sp>
        <p:nvSpPr>
          <p:cNvPr id="3" name="Content Placeholder 2">
            <a:extLst>
              <a:ext uri="{FF2B5EF4-FFF2-40B4-BE49-F238E27FC236}">
                <a16:creationId xmlns:a16="http://schemas.microsoft.com/office/drawing/2014/main" id="{F5B40892-ACA1-D7AA-2C71-8E3F89CDDA94}"/>
              </a:ext>
            </a:extLst>
          </p:cNvPr>
          <p:cNvSpPr>
            <a:spLocks noGrp="1"/>
          </p:cNvSpPr>
          <p:nvPr>
            <p:ph idx="1"/>
          </p:nvPr>
        </p:nvSpPr>
        <p:spPr>
          <a:xfrm>
            <a:off x="596348" y="2570479"/>
            <a:ext cx="10442492" cy="3959529"/>
          </a:xfrm>
        </p:spPr>
        <p:txBody>
          <a:bodyPr>
            <a:normAutofit lnSpcReduction="10000"/>
          </a:bodyPr>
          <a:lstStyle/>
          <a:p>
            <a:pPr marL="342900" marR="0" lvl="0" indent="-342900">
              <a:spcBef>
                <a:spcPts val="0"/>
              </a:spcBef>
              <a:spcAft>
                <a:spcPts val="0"/>
              </a:spcAft>
              <a:buFont typeface="Wingdings" pitchFamily="2" charset="2"/>
              <a:buChar char="§"/>
              <a:tabLst>
                <a:tab pos="457200" algn="l"/>
              </a:tabLs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A PLA is a comprehensive “pre-hire” collective bargaining agreement that applies to one or more construction project(s) for the entire length of the project(s).</a:t>
            </a:r>
          </a:p>
          <a:p>
            <a:pPr marL="342900" marR="0" lvl="0" indent="-342900">
              <a:spcBef>
                <a:spcPts val="0"/>
              </a:spcBef>
              <a:spcAft>
                <a:spcPts val="0"/>
              </a:spcAft>
              <a:buFont typeface="Wingdings" pitchFamily="2" charset="2"/>
              <a:buChar char="§"/>
              <a:tabLst>
                <a:tab pos="457200" algn="l"/>
              </a:tabLst>
            </a:pP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Wingdings" pitchFamily="2" charset="2"/>
              <a:buChar char="§"/>
              <a:tabLst>
                <a:tab pos="457200" algn="l"/>
              </a:tabLs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PLAs commonly incorporate the CBAs of the local unions. </a:t>
            </a:r>
          </a:p>
          <a:p>
            <a:pPr marL="342900" marR="0" lvl="0" indent="-342900">
              <a:spcBef>
                <a:spcPts val="0"/>
              </a:spcBef>
              <a:spcAft>
                <a:spcPts val="0"/>
              </a:spcAft>
              <a:buFont typeface="Wingdings" pitchFamily="2" charset="2"/>
              <a:buChar char="§"/>
              <a:tabLst>
                <a:tab pos="457200" algn="l"/>
              </a:tabLst>
            </a:pP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Wingdings" pitchFamily="2" charset="2"/>
              <a:buChar char="§"/>
              <a:tabLst>
                <a:tab pos="457200" algn="l"/>
              </a:tabLs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PLAs are project-specific.   </a:t>
            </a:r>
          </a:p>
          <a:p>
            <a:pPr marL="342900" marR="0" lvl="0" indent="-342900">
              <a:spcBef>
                <a:spcPts val="0"/>
              </a:spcBef>
              <a:spcAft>
                <a:spcPts val="0"/>
              </a:spcAft>
              <a:buFont typeface="Wingdings" pitchFamily="2" charset="2"/>
              <a:buChar char="§"/>
              <a:tabLst>
                <a:tab pos="457200" algn="l"/>
              </a:tabLst>
            </a:pP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Wingdings" pitchFamily="2" charset="2"/>
              <a:buChar char="§"/>
              <a:tabLst>
                <a:tab pos="457200" algn="l"/>
              </a:tabLs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Private and public projects (federal, state, and local)</a:t>
            </a:r>
          </a:p>
          <a:p>
            <a:pPr marL="0" marR="0" lvl="0" indent="0">
              <a:spcBef>
                <a:spcPts val="0"/>
              </a:spcBef>
              <a:spcAft>
                <a:spcPts val="0"/>
              </a:spcAft>
              <a:buNone/>
              <a:tabLst>
                <a:tab pos="457200" algn="l"/>
              </a:tabLst>
            </a:pP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Wingdings" pitchFamily="2" charset="2"/>
              <a:buChar char="§"/>
              <a:tabLst>
                <a:tab pos="457200" algn="l"/>
              </a:tabLs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Local Building Trades Councils often negotiate PLAs on behalf of local affiliates based on models produced by NABTU. </a:t>
            </a:r>
          </a:p>
          <a:p>
            <a:pPr marL="1471400" lvl="8" indent="0">
              <a:buNone/>
            </a:pPr>
            <a:endParaRPr lang="en-US" sz="1800" dirty="0"/>
          </a:p>
        </p:txBody>
      </p:sp>
      <p:pic>
        <p:nvPicPr>
          <p:cNvPr id="4" name="Picture 3">
            <a:extLst>
              <a:ext uri="{FF2B5EF4-FFF2-40B4-BE49-F238E27FC236}">
                <a16:creationId xmlns:a16="http://schemas.microsoft.com/office/drawing/2014/main" id="{A8307851-97FA-A831-7882-0BB7F72A017A}"/>
              </a:ext>
            </a:extLst>
          </p:cNvPr>
          <p:cNvPicPr>
            <a:picLocks noChangeAspect="1"/>
          </p:cNvPicPr>
          <p:nvPr/>
        </p:nvPicPr>
        <p:blipFill>
          <a:blip r:embed="rId2"/>
          <a:stretch>
            <a:fillRect/>
          </a:stretch>
        </p:blipFill>
        <p:spPr>
          <a:xfrm>
            <a:off x="8859838" y="485465"/>
            <a:ext cx="2822693" cy="676715"/>
          </a:xfrm>
          <a:prstGeom prst="rect">
            <a:avLst/>
          </a:prstGeom>
        </p:spPr>
      </p:pic>
      <p:sp>
        <p:nvSpPr>
          <p:cNvPr id="5" name="Slide Number Placeholder 4">
            <a:extLst>
              <a:ext uri="{FF2B5EF4-FFF2-40B4-BE49-F238E27FC236}">
                <a16:creationId xmlns:a16="http://schemas.microsoft.com/office/drawing/2014/main" id="{5B376B07-62A8-5A9C-DCA6-BDD07BFD51E1}"/>
              </a:ext>
            </a:extLst>
          </p:cNvPr>
          <p:cNvSpPr>
            <a:spLocks noGrp="1"/>
          </p:cNvSpPr>
          <p:nvPr>
            <p:ph type="sldNum" sz="quarter" idx="12"/>
          </p:nvPr>
        </p:nvSpPr>
        <p:spPr/>
        <p:txBody>
          <a:bodyPr/>
          <a:lstStyle/>
          <a:p>
            <a:fld id="{13718C5C-5057-494A-9B5F-32CDE210C4AA}" type="slidenum">
              <a:rPr lang="en-US" smtClean="0"/>
              <a:t>5</a:t>
            </a:fld>
            <a:endParaRPr lang="en-US"/>
          </a:p>
        </p:txBody>
      </p:sp>
    </p:spTree>
    <p:extLst>
      <p:ext uri="{BB962C8B-B14F-4D97-AF65-F5344CB8AC3E}">
        <p14:creationId xmlns:p14="http://schemas.microsoft.com/office/powerpoint/2010/main" val="4048695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a:extLst>
            <a:ext uri="{FF2B5EF4-FFF2-40B4-BE49-F238E27FC236}">
              <a16:creationId xmlns:a16="http://schemas.microsoft.com/office/drawing/2014/main" id="{F033FABA-0CD4-A8A3-F6E5-68B36C5BD9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6ED12E-CA2A-B7A0-36A2-DDD6AB626510}"/>
              </a:ext>
            </a:extLst>
          </p:cNvPr>
          <p:cNvSpPr>
            <a:spLocks noGrp="1"/>
          </p:cNvSpPr>
          <p:nvPr>
            <p:ph type="title"/>
          </p:nvPr>
        </p:nvSpPr>
        <p:spPr>
          <a:xfrm>
            <a:off x="497840" y="1812607"/>
            <a:ext cx="10855960" cy="1616393"/>
          </a:xfrm>
        </p:spPr>
        <p:txBody>
          <a:bodyPr>
            <a:normAutofit/>
          </a:bodyPr>
          <a:lstStyle/>
          <a:p>
            <a:pPr algn="ctr"/>
            <a:r>
              <a:rPr lang="en-US" b="0" i="0" u="none" strike="noStrike" dirty="0">
                <a:solidFill>
                  <a:srgbClr val="151515"/>
                </a:solidFill>
                <a:effectLst/>
                <a:latin typeface="freight-text-pro"/>
              </a:rPr>
              <a:t> </a:t>
            </a:r>
            <a:r>
              <a:rPr lang="en-US" dirty="0">
                <a:solidFill>
                  <a:srgbClr val="151515"/>
                </a:solidFill>
                <a:latin typeface="freight-text-pro"/>
              </a:rPr>
              <a:t>Part VI</a:t>
            </a:r>
            <a:br>
              <a:rPr lang="en-US" dirty="0">
                <a:solidFill>
                  <a:srgbClr val="151515"/>
                </a:solidFill>
                <a:latin typeface="freight-text-pro"/>
              </a:rPr>
            </a:br>
            <a:br>
              <a:rPr lang="en-US" dirty="0">
                <a:solidFill>
                  <a:srgbClr val="151515"/>
                </a:solidFill>
                <a:latin typeface="freight-text-pro"/>
              </a:rPr>
            </a:br>
            <a:r>
              <a:rPr lang="en-US" dirty="0">
                <a:solidFill>
                  <a:srgbClr val="151515"/>
                </a:solidFill>
                <a:latin typeface="freight-text-pro"/>
              </a:rPr>
              <a:t>Tools for Advocating for PLAs</a:t>
            </a:r>
            <a:endParaRPr lang="en-US" sz="2400"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845DE53A-6FDC-8608-7C9F-035E1F0BE700}"/>
              </a:ext>
            </a:extLst>
          </p:cNvPr>
          <p:cNvPicPr>
            <a:picLocks noChangeAspect="1"/>
          </p:cNvPicPr>
          <p:nvPr/>
        </p:nvPicPr>
        <p:blipFill>
          <a:blip r:embed="rId2"/>
          <a:stretch>
            <a:fillRect/>
          </a:stretch>
        </p:blipFill>
        <p:spPr>
          <a:xfrm>
            <a:off x="8928849" y="501643"/>
            <a:ext cx="2822693" cy="676715"/>
          </a:xfrm>
          <a:prstGeom prst="rect">
            <a:avLst/>
          </a:prstGeom>
        </p:spPr>
      </p:pic>
      <p:sp>
        <p:nvSpPr>
          <p:cNvPr id="3" name="Slide Number Placeholder 2">
            <a:extLst>
              <a:ext uri="{FF2B5EF4-FFF2-40B4-BE49-F238E27FC236}">
                <a16:creationId xmlns:a16="http://schemas.microsoft.com/office/drawing/2014/main" id="{74B799DA-F520-7275-B5EF-D092687D8EFE}"/>
              </a:ext>
            </a:extLst>
          </p:cNvPr>
          <p:cNvSpPr>
            <a:spLocks noGrp="1"/>
          </p:cNvSpPr>
          <p:nvPr>
            <p:ph type="sldNum" sz="quarter" idx="12"/>
          </p:nvPr>
        </p:nvSpPr>
        <p:spPr/>
        <p:txBody>
          <a:bodyPr/>
          <a:lstStyle/>
          <a:p>
            <a:fld id="{13718C5C-5057-494A-9B5F-32CDE210C4AA}" type="slidenum">
              <a:rPr lang="en-US" smtClean="0"/>
              <a:t>50</a:t>
            </a:fld>
            <a:endParaRPr lang="en-US"/>
          </a:p>
        </p:txBody>
      </p:sp>
    </p:spTree>
    <p:extLst>
      <p:ext uri="{BB962C8B-B14F-4D97-AF65-F5344CB8AC3E}">
        <p14:creationId xmlns:p14="http://schemas.microsoft.com/office/powerpoint/2010/main" val="3674565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A1C921-17E0-4D6D-2B49-3DFC2AACE2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8FEA62-A334-5F2B-69DD-539CB121786C}"/>
              </a:ext>
            </a:extLst>
          </p:cNvPr>
          <p:cNvSpPr>
            <a:spLocks noGrp="1"/>
          </p:cNvSpPr>
          <p:nvPr>
            <p:ph type="title"/>
          </p:nvPr>
        </p:nvSpPr>
        <p:spPr>
          <a:xfrm>
            <a:off x="497840" y="1808481"/>
            <a:ext cx="10855960" cy="1184885"/>
          </a:xfrm>
        </p:spPr>
        <p:txBody>
          <a:bodyPr/>
          <a:lstStyle/>
          <a:p>
            <a:pPr algn="ctr"/>
            <a:r>
              <a:rPr lang="en-US" dirty="0"/>
              <a:t>State and Local Procurement Laws</a:t>
            </a:r>
          </a:p>
        </p:txBody>
      </p:sp>
      <p:sp>
        <p:nvSpPr>
          <p:cNvPr id="3" name="Content Placeholder 2">
            <a:extLst>
              <a:ext uri="{FF2B5EF4-FFF2-40B4-BE49-F238E27FC236}">
                <a16:creationId xmlns:a16="http://schemas.microsoft.com/office/drawing/2014/main" id="{57529624-F1EE-76A7-5B18-2F69CFE80072}"/>
              </a:ext>
            </a:extLst>
          </p:cNvPr>
          <p:cNvSpPr>
            <a:spLocks noGrp="1"/>
          </p:cNvSpPr>
          <p:nvPr>
            <p:ph idx="1"/>
          </p:nvPr>
        </p:nvSpPr>
        <p:spPr>
          <a:xfrm>
            <a:off x="914204" y="2993367"/>
            <a:ext cx="10023231" cy="3359136"/>
          </a:xfrm>
        </p:spPr>
        <p:txBody>
          <a:bodyPr>
            <a:normAutofit lnSpcReduction="10000"/>
          </a:bodyPr>
          <a:lstStyle/>
          <a:p>
            <a:pPr marL="0" marR="0" indent="0" algn="just">
              <a:lnSpc>
                <a:spcPct val="107000"/>
              </a:lnSpc>
              <a:spcBef>
                <a:spcPts val="0"/>
              </a:spcBef>
              <a:spcAft>
                <a:spcPts val="800"/>
              </a:spcAft>
              <a:buNone/>
            </a:pPr>
            <a:endParaRPr lang="en-US" sz="2800" dirty="0">
              <a:effectLst/>
              <a:latin typeface="Calibri" panose="020F0502020204030204" pitchFamily="34" charset="0"/>
              <a:ea typeface="Calibri" panose="020F0502020204030204" pitchFamily="34" charset="0"/>
              <a:cs typeface="Calibri" panose="020F0502020204030204" pitchFamily="34" charset="0"/>
            </a:endParaRPr>
          </a:p>
          <a:p>
            <a:pPr marR="0" lvl="0" algn="just">
              <a:lnSpc>
                <a:spcPct val="107000"/>
              </a:lnSpc>
              <a:spcBef>
                <a:spcPts val="0"/>
              </a:spcBef>
              <a:spcAft>
                <a:spcPts val="800"/>
              </a:spcAft>
              <a:buFont typeface="Wingdings" pitchFamily="2" charset="2"/>
              <a:buChar char="§"/>
              <a:tabLst>
                <a:tab pos="457200" algn="l"/>
              </a:tabLst>
            </a:pPr>
            <a:r>
              <a:rPr lang="en-US" sz="2000" dirty="0">
                <a:effectLst/>
                <a:latin typeface="Calibri" panose="020F0502020204030204" pitchFamily="34" charset="0"/>
                <a:ea typeface="Calibri" panose="020F0502020204030204" pitchFamily="34" charset="0"/>
                <a:cs typeface="Calibri" panose="020F0502020204030204" pitchFamily="34" charset="0"/>
              </a:rPr>
              <a:t>State and/or local procurement laws determine whether it is lawful for a state or local contracting agency to enter into a PLA.</a:t>
            </a:r>
            <a:endParaRPr lang="en-US" sz="2000" dirty="0">
              <a:latin typeface="Calibri" panose="020F0502020204030204" pitchFamily="34" charset="0"/>
              <a:ea typeface="Calibri" panose="020F0502020204030204" pitchFamily="34" charset="0"/>
              <a:cs typeface="Calibri" panose="020F0502020204030204" pitchFamily="34" charset="0"/>
            </a:endParaRPr>
          </a:p>
          <a:p>
            <a:pPr marL="0" marR="0" lvl="0" indent="0" algn="just">
              <a:lnSpc>
                <a:spcPct val="107000"/>
              </a:lnSpc>
              <a:spcBef>
                <a:spcPts val="0"/>
              </a:spcBef>
              <a:spcAft>
                <a:spcPts val="800"/>
              </a:spcAft>
              <a:buNone/>
              <a:tabLst>
                <a:tab pos="457200" algn="l"/>
              </a:tabLst>
            </a:pPr>
            <a:endParaRPr lang="en-US" sz="2000" dirty="0">
              <a:effectLst/>
              <a:latin typeface="Calibri" panose="020F0502020204030204" pitchFamily="34" charset="0"/>
              <a:ea typeface="Calibri" panose="020F0502020204030204" pitchFamily="34" charset="0"/>
              <a:cs typeface="Calibri" panose="020F0502020204030204" pitchFamily="34" charset="0"/>
            </a:endParaRPr>
          </a:p>
          <a:p>
            <a:pPr marR="0" lvl="0" algn="just">
              <a:lnSpc>
                <a:spcPct val="107000"/>
              </a:lnSpc>
              <a:spcBef>
                <a:spcPts val="0"/>
              </a:spcBef>
              <a:spcAft>
                <a:spcPts val="800"/>
              </a:spcAft>
              <a:buFont typeface="Wingdings" pitchFamily="2" charset="2"/>
              <a:buChar char="§"/>
              <a:tabLst>
                <a:tab pos="457200" algn="l"/>
              </a:tabLst>
            </a:pPr>
            <a:r>
              <a:rPr lang="en-US" sz="2000" dirty="0">
                <a:effectLst/>
                <a:latin typeface="Calibri" panose="020F0502020204030204" pitchFamily="34" charset="0"/>
                <a:ea typeface="Calibri" panose="020F0502020204030204" pitchFamily="34" charset="0"/>
                <a:cs typeface="Times New Roman" panose="02020603050405020304" pitchFamily="18" charset="0"/>
              </a:rPr>
              <a:t> Some state laws prohibit state agencies and/or “political subdivisions” from requiring that an entity enter into a PLA as a condition of performing public work. </a:t>
            </a:r>
          </a:p>
          <a:p>
            <a:pPr marR="0" lvl="0" algn="just">
              <a:lnSpc>
                <a:spcPct val="107000"/>
              </a:lnSpc>
              <a:spcBef>
                <a:spcPts val="0"/>
              </a:spcBef>
              <a:spcAft>
                <a:spcPts val="800"/>
              </a:spcAft>
              <a:buFont typeface="Wingdings" pitchFamily="2" charset="2"/>
              <a:buChar char="§"/>
              <a:tabLst>
                <a:tab pos="457200" algn="l"/>
              </a:tabLst>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R="0" lvl="0" algn="just">
              <a:lnSpc>
                <a:spcPct val="107000"/>
              </a:lnSpc>
              <a:spcBef>
                <a:spcPts val="0"/>
              </a:spcBef>
              <a:spcAft>
                <a:spcPts val="800"/>
              </a:spcAft>
              <a:buFont typeface="Wingdings" pitchFamily="2" charset="2"/>
              <a:buChar char="§"/>
              <a:tabLst>
                <a:tab pos="457200" algn="l"/>
              </a:tabLst>
            </a:pPr>
            <a:r>
              <a:rPr lang="en-US" sz="2000" dirty="0">
                <a:latin typeface="Calibri" panose="020F0502020204030204" pitchFamily="34" charset="0"/>
                <a:ea typeface="Calibri" panose="020F0502020204030204" pitchFamily="34" charset="0"/>
                <a:cs typeface="Times New Roman" panose="02020603050405020304" pitchFamily="18" charset="0"/>
              </a:rPr>
              <a:t> These laws do not govern PLAs on private projects.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pic>
        <p:nvPicPr>
          <p:cNvPr id="4" name="Picture 3">
            <a:extLst>
              <a:ext uri="{FF2B5EF4-FFF2-40B4-BE49-F238E27FC236}">
                <a16:creationId xmlns:a16="http://schemas.microsoft.com/office/drawing/2014/main" id="{F8EBF523-C5F4-D105-D3BF-A540D8A4D24B}"/>
              </a:ext>
            </a:extLst>
          </p:cNvPr>
          <p:cNvPicPr>
            <a:picLocks noChangeAspect="1"/>
          </p:cNvPicPr>
          <p:nvPr/>
        </p:nvPicPr>
        <p:blipFill>
          <a:blip r:embed="rId2"/>
          <a:stretch>
            <a:fillRect/>
          </a:stretch>
        </p:blipFill>
        <p:spPr>
          <a:xfrm>
            <a:off x="8980607" y="505498"/>
            <a:ext cx="2822693" cy="676715"/>
          </a:xfrm>
          <a:prstGeom prst="rect">
            <a:avLst/>
          </a:prstGeom>
        </p:spPr>
      </p:pic>
      <p:sp>
        <p:nvSpPr>
          <p:cNvPr id="5" name="Slide Number Placeholder 4">
            <a:extLst>
              <a:ext uri="{FF2B5EF4-FFF2-40B4-BE49-F238E27FC236}">
                <a16:creationId xmlns:a16="http://schemas.microsoft.com/office/drawing/2014/main" id="{0476C950-063A-3328-797B-7A04B3D507B7}"/>
              </a:ext>
            </a:extLst>
          </p:cNvPr>
          <p:cNvSpPr>
            <a:spLocks noGrp="1"/>
          </p:cNvSpPr>
          <p:nvPr>
            <p:ph type="sldNum" sz="quarter" idx="12"/>
          </p:nvPr>
        </p:nvSpPr>
        <p:spPr/>
        <p:txBody>
          <a:bodyPr/>
          <a:lstStyle/>
          <a:p>
            <a:fld id="{13718C5C-5057-494A-9B5F-32CDE210C4AA}" type="slidenum">
              <a:rPr lang="en-US" smtClean="0"/>
              <a:t>51</a:t>
            </a:fld>
            <a:endParaRPr lang="en-US"/>
          </a:p>
        </p:txBody>
      </p:sp>
    </p:spTree>
    <p:extLst>
      <p:ext uri="{BB962C8B-B14F-4D97-AF65-F5344CB8AC3E}">
        <p14:creationId xmlns:p14="http://schemas.microsoft.com/office/powerpoint/2010/main" val="42683536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07508C-3DCB-13A3-F0DC-2A4CFFFC11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2FD235-C085-C103-5BE3-B6F48A71C73C}"/>
              </a:ext>
            </a:extLst>
          </p:cNvPr>
          <p:cNvSpPr>
            <a:spLocks noGrp="1"/>
          </p:cNvSpPr>
          <p:nvPr>
            <p:ph type="title"/>
          </p:nvPr>
        </p:nvSpPr>
        <p:spPr>
          <a:xfrm>
            <a:off x="497840" y="1808481"/>
            <a:ext cx="10855960" cy="1184885"/>
          </a:xfrm>
        </p:spPr>
        <p:txBody>
          <a:bodyPr/>
          <a:lstStyle/>
          <a:p>
            <a:pPr algn="ctr"/>
            <a:r>
              <a:rPr lang="en-US" dirty="0"/>
              <a:t>Inapplicable to Federal Projects Regardless of State Law</a:t>
            </a:r>
          </a:p>
        </p:txBody>
      </p:sp>
      <p:sp>
        <p:nvSpPr>
          <p:cNvPr id="3" name="Content Placeholder 2">
            <a:extLst>
              <a:ext uri="{FF2B5EF4-FFF2-40B4-BE49-F238E27FC236}">
                <a16:creationId xmlns:a16="http://schemas.microsoft.com/office/drawing/2014/main" id="{9968947F-4636-36F0-5903-1B4FCEF0657B}"/>
              </a:ext>
            </a:extLst>
          </p:cNvPr>
          <p:cNvSpPr>
            <a:spLocks noGrp="1"/>
          </p:cNvSpPr>
          <p:nvPr>
            <p:ph idx="1"/>
          </p:nvPr>
        </p:nvSpPr>
        <p:spPr>
          <a:xfrm>
            <a:off x="914204" y="2993367"/>
            <a:ext cx="10023231" cy="3359136"/>
          </a:xfrm>
        </p:spPr>
        <p:txBody>
          <a:bodyPr>
            <a:normAutofit fontScale="92500" lnSpcReduction="10000"/>
          </a:bodyPr>
          <a:lstStyle/>
          <a:p>
            <a:pPr marL="0" marR="0" lvl="0" indent="0" algn="just">
              <a:lnSpc>
                <a:spcPct val="107000"/>
              </a:lnSpc>
              <a:spcBef>
                <a:spcPts val="0"/>
              </a:spcBef>
              <a:spcAft>
                <a:spcPts val="800"/>
              </a:spcAft>
              <a:buNone/>
              <a:tabLst>
                <a:tab pos="457200" algn="l"/>
              </a:tabLst>
            </a:pPr>
            <a:endParaRPr lang="en-US" sz="2800" dirty="0">
              <a:effectLst/>
              <a:latin typeface="+mn-lt"/>
              <a:ea typeface="Calibri" panose="020F0502020204030204" pitchFamily="34" charset="0"/>
              <a:cs typeface="Calibri" panose="020F0502020204030204" pitchFamily="34" charset="0"/>
            </a:endParaRPr>
          </a:p>
          <a:p>
            <a:pPr algn="just">
              <a:lnSpc>
                <a:spcPct val="107000"/>
              </a:lnSpc>
              <a:spcBef>
                <a:spcPts val="0"/>
              </a:spcBef>
              <a:spcAft>
                <a:spcPts val="800"/>
              </a:spcAft>
              <a:buFont typeface="Wingdings" pitchFamily="2" charset="2"/>
              <a:buChar char="§"/>
              <a:tabLst>
                <a:tab pos="457200" algn="l"/>
              </a:tabLst>
            </a:pPr>
            <a:r>
              <a:rPr lang="en-US" sz="2800" dirty="0">
                <a:effectLst/>
                <a:latin typeface="+mn-lt"/>
                <a:ea typeface="Calibri" panose="020F0502020204030204" pitchFamily="34" charset="0"/>
                <a:cs typeface="Calibri" panose="020F0502020204030204" pitchFamily="34" charset="0"/>
              </a:rPr>
              <a:t>These procurement laws are not applicable to federal projects when a federal contracting agency enters into  a construction contract. </a:t>
            </a:r>
          </a:p>
          <a:p>
            <a:pPr marL="0" indent="0" algn="just">
              <a:lnSpc>
                <a:spcPct val="107000"/>
              </a:lnSpc>
              <a:spcBef>
                <a:spcPts val="0"/>
              </a:spcBef>
              <a:spcAft>
                <a:spcPts val="800"/>
              </a:spcAft>
              <a:buNone/>
              <a:tabLst>
                <a:tab pos="457200" algn="l"/>
              </a:tabLst>
            </a:pPr>
            <a:endParaRPr lang="en-US" sz="2800" dirty="0">
              <a:effectLst/>
              <a:latin typeface="+mn-lt"/>
              <a:ea typeface="Calibri" panose="020F0502020204030204" pitchFamily="34" charset="0"/>
              <a:cs typeface="Calibri" panose="020F0502020204030204" pitchFamily="34" charset="0"/>
            </a:endParaRPr>
          </a:p>
          <a:p>
            <a:pPr algn="just">
              <a:lnSpc>
                <a:spcPct val="107000"/>
              </a:lnSpc>
              <a:spcBef>
                <a:spcPts val="0"/>
              </a:spcBef>
              <a:spcAft>
                <a:spcPts val="800"/>
              </a:spcAft>
              <a:buFont typeface="Wingdings" pitchFamily="2" charset="2"/>
              <a:buChar char="§"/>
              <a:tabLst>
                <a:tab pos="457200" algn="l"/>
              </a:tabLst>
            </a:pPr>
            <a:r>
              <a:rPr lang="en-US" sz="2800" dirty="0">
                <a:solidFill>
                  <a:srgbClr val="222222"/>
                </a:solidFill>
                <a:latin typeface="+mn-lt"/>
              </a:rPr>
              <a:t>S</a:t>
            </a:r>
            <a:r>
              <a:rPr lang="en-US" sz="2800" b="0" i="0" u="none" strike="noStrike" dirty="0">
                <a:solidFill>
                  <a:srgbClr val="222222"/>
                </a:solidFill>
                <a:effectLst/>
                <a:latin typeface="+mn-lt"/>
              </a:rPr>
              <a:t>tate laws do </a:t>
            </a:r>
            <a:r>
              <a:rPr lang="en-US" sz="2800" b="1" i="0" u="none" strike="noStrike" dirty="0">
                <a:solidFill>
                  <a:srgbClr val="222222"/>
                </a:solidFill>
                <a:effectLst/>
                <a:latin typeface="+mn-lt"/>
              </a:rPr>
              <a:t>NOT</a:t>
            </a:r>
            <a:r>
              <a:rPr lang="en-US" sz="2800" b="0" i="0" u="none" strike="noStrike" dirty="0">
                <a:solidFill>
                  <a:srgbClr val="222222"/>
                </a:solidFill>
                <a:effectLst/>
                <a:latin typeface="+mn-lt"/>
              </a:rPr>
              <a:t> prevent federal PLA mandates on military bases, federal office buildings, and other federal construction projects in a state. </a:t>
            </a:r>
            <a:endParaRPr lang="en-US" sz="2800" dirty="0">
              <a:latin typeface="+mn-lt"/>
            </a:endParaRPr>
          </a:p>
          <a:p>
            <a:pPr marL="0" marR="0" lvl="0" indent="0" algn="just">
              <a:lnSpc>
                <a:spcPct val="107000"/>
              </a:lnSpc>
              <a:spcBef>
                <a:spcPts val="0"/>
              </a:spcBef>
              <a:spcAft>
                <a:spcPts val="800"/>
              </a:spcAft>
              <a:buNone/>
              <a:tabLst>
                <a:tab pos="457200" algn="l"/>
              </a:tabLs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buFont typeface="Wingdings" pitchFamily="2" charset="2"/>
              <a:buChar char="§"/>
            </a:pPr>
            <a:endParaRPr lang="en-US" dirty="0"/>
          </a:p>
        </p:txBody>
      </p:sp>
      <p:pic>
        <p:nvPicPr>
          <p:cNvPr id="4" name="Picture 3">
            <a:extLst>
              <a:ext uri="{FF2B5EF4-FFF2-40B4-BE49-F238E27FC236}">
                <a16:creationId xmlns:a16="http://schemas.microsoft.com/office/drawing/2014/main" id="{0D728CF5-9751-559E-1B7D-D0B45444148B}"/>
              </a:ext>
            </a:extLst>
          </p:cNvPr>
          <p:cNvPicPr>
            <a:picLocks noChangeAspect="1"/>
          </p:cNvPicPr>
          <p:nvPr/>
        </p:nvPicPr>
        <p:blipFill>
          <a:blip r:embed="rId2"/>
          <a:stretch>
            <a:fillRect/>
          </a:stretch>
        </p:blipFill>
        <p:spPr>
          <a:xfrm>
            <a:off x="8980607" y="505498"/>
            <a:ext cx="2822693" cy="676715"/>
          </a:xfrm>
          <a:prstGeom prst="rect">
            <a:avLst/>
          </a:prstGeom>
        </p:spPr>
      </p:pic>
      <p:sp>
        <p:nvSpPr>
          <p:cNvPr id="5" name="Slide Number Placeholder 4">
            <a:extLst>
              <a:ext uri="{FF2B5EF4-FFF2-40B4-BE49-F238E27FC236}">
                <a16:creationId xmlns:a16="http://schemas.microsoft.com/office/drawing/2014/main" id="{E14F4535-A6D5-5D17-0E7B-7D8FE0B7E3F6}"/>
              </a:ext>
            </a:extLst>
          </p:cNvPr>
          <p:cNvSpPr>
            <a:spLocks noGrp="1"/>
          </p:cNvSpPr>
          <p:nvPr>
            <p:ph type="sldNum" sz="quarter" idx="12"/>
          </p:nvPr>
        </p:nvSpPr>
        <p:spPr/>
        <p:txBody>
          <a:bodyPr/>
          <a:lstStyle/>
          <a:p>
            <a:fld id="{13718C5C-5057-494A-9B5F-32CDE210C4AA}" type="slidenum">
              <a:rPr lang="en-US" smtClean="0"/>
              <a:t>52</a:t>
            </a:fld>
            <a:endParaRPr lang="en-US"/>
          </a:p>
        </p:txBody>
      </p:sp>
    </p:spTree>
    <p:extLst>
      <p:ext uri="{BB962C8B-B14F-4D97-AF65-F5344CB8AC3E}">
        <p14:creationId xmlns:p14="http://schemas.microsoft.com/office/powerpoint/2010/main" val="10500807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3088B9-E043-9A49-CE09-4268C0C0C39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2AEBED-BEDD-3BD7-5C19-E064916D5457}"/>
              </a:ext>
            </a:extLst>
          </p:cNvPr>
          <p:cNvSpPr>
            <a:spLocks noGrp="1"/>
          </p:cNvSpPr>
          <p:nvPr>
            <p:ph idx="4294967295"/>
          </p:nvPr>
        </p:nvSpPr>
        <p:spPr>
          <a:xfrm>
            <a:off x="0" y="2716213"/>
            <a:ext cx="10541000" cy="3365500"/>
          </a:xfrm>
        </p:spPr>
        <p:txBody>
          <a:bodyPr/>
          <a:lstStyle/>
          <a:p>
            <a:pPr marL="0" indent="0">
              <a:buNone/>
            </a:pPr>
            <a:r>
              <a:rPr lang="en-US" sz="2800" dirty="0">
                <a:latin typeface="Calibri" panose="020F0502020204030204" pitchFamily="34" charset="0"/>
                <a:cs typeface="Calibri" panose="020F0502020204030204" pitchFamily="34" charset="0"/>
              </a:rPr>
              <a:t>  </a:t>
            </a:r>
          </a:p>
          <a:p>
            <a:endParaRPr lang="en-US" sz="2800" dirty="0">
              <a:latin typeface="Calibri" panose="020F0502020204030204" pitchFamily="34" charset="0"/>
              <a:cs typeface="Calibri" panose="020F0502020204030204" pitchFamily="34" charset="0"/>
            </a:endParaRPr>
          </a:p>
          <a:p>
            <a:endParaRPr lang="en-US"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2">
                  <a:lumMod val="60000"/>
                  <a:lumOff val="40000"/>
                </a:schemeClr>
              </a:solidFill>
            </a:endParaRPr>
          </a:p>
        </p:txBody>
      </p:sp>
      <p:pic>
        <p:nvPicPr>
          <p:cNvPr id="4" name="Picture 3">
            <a:extLst>
              <a:ext uri="{FF2B5EF4-FFF2-40B4-BE49-F238E27FC236}">
                <a16:creationId xmlns:a16="http://schemas.microsoft.com/office/drawing/2014/main" id="{1C748067-28B7-855A-83A9-8E9C1D324350}"/>
              </a:ext>
            </a:extLst>
          </p:cNvPr>
          <p:cNvPicPr>
            <a:picLocks noChangeAspect="1"/>
          </p:cNvPicPr>
          <p:nvPr/>
        </p:nvPicPr>
        <p:blipFill>
          <a:blip r:embed="rId2"/>
          <a:stretch>
            <a:fillRect/>
          </a:stretch>
        </p:blipFill>
        <p:spPr>
          <a:xfrm>
            <a:off x="8928849" y="511344"/>
            <a:ext cx="2822693" cy="676715"/>
          </a:xfrm>
          <a:prstGeom prst="rect">
            <a:avLst/>
          </a:prstGeom>
        </p:spPr>
      </p:pic>
      <p:pic>
        <p:nvPicPr>
          <p:cNvPr id="1026" name="Picture 2">
            <a:extLst>
              <a:ext uri="{FF2B5EF4-FFF2-40B4-BE49-F238E27FC236}">
                <a16:creationId xmlns:a16="http://schemas.microsoft.com/office/drawing/2014/main" id="{4FE62909-803F-1A7F-9E8B-10A25BF92B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8295"/>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D8BA59E8-12BD-41BD-B121-95411D7C083F}"/>
              </a:ext>
            </a:extLst>
          </p:cNvPr>
          <p:cNvSpPr>
            <a:spLocks noGrp="1"/>
          </p:cNvSpPr>
          <p:nvPr>
            <p:ph type="sldNum" sz="quarter" idx="12"/>
          </p:nvPr>
        </p:nvSpPr>
        <p:spPr/>
        <p:txBody>
          <a:bodyPr/>
          <a:lstStyle/>
          <a:p>
            <a:fld id="{13718C5C-5057-494A-9B5F-32CDE210C4AA}" type="slidenum">
              <a:rPr lang="en-US" smtClean="0"/>
              <a:t>53</a:t>
            </a:fld>
            <a:endParaRPr lang="en-US"/>
          </a:p>
        </p:txBody>
      </p:sp>
    </p:spTree>
    <p:extLst>
      <p:ext uri="{BB962C8B-B14F-4D97-AF65-F5344CB8AC3E}">
        <p14:creationId xmlns:p14="http://schemas.microsoft.com/office/powerpoint/2010/main" val="18069740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186C1-FE6E-47DB-A217-BEB53F9CA060}"/>
              </a:ext>
            </a:extLst>
          </p:cNvPr>
          <p:cNvSpPr>
            <a:spLocks noGrp="1"/>
          </p:cNvSpPr>
          <p:nvPr>
            <p:ph type="title"/>
          </p:nvPr>
        </p:nvSpPr>
        <p:spPr/>
        <p:txBody>
          <a:bodyPr/>
          <a:lstStyle/>
          <a:p>
            <a:pPr algn="ctr"/>
            <a:r>
              <a:rPr lang="en-US" dirty="0"/>
              <a:t>Rescission of Anti-PLA Laws and EOs</a:t>
            </a:r>
          </a:p>
        </p:txBody>
      </p:sp>
      <p:sp>
        <p:nvSpPr>
          <p:cNvPr id="3" name="Content Placeholder 2">
            <a:extLst>
              <a:ext uri="{FF2B5EF4-FFF2-40B4-BE49-F238E27FC236}">
                <a16:creationId xmlns:a16="http://schemas.microsoft.com/office/drawing/2014/main" id="{807B486E-08E8-4A32-8FC0-6410574A5F95}"/>
              </a:ext>
            </a:extLst>
          </p:cNvPr>
          <p:cNvSpPr>
            <a:spLocks noGrp="1"/>
          </p:cNvSpPr>
          <p:nvPr>
            <p:ph idx="1"/>
          </p:nvPr>
        </p:nvSpPr>
        <p:spPr>
          <a:xfrm>
            <a:off x="347870" y="2638044"/>
            <a:ext cx="10144284" cy="4083431"/>
          </a:xfrm>
        </p:spPr>
        <p:txBody>
          <a:bodyPr>
            <a:normAutofit fontScale="92500" lnSpcReduction="10000"/>
          </a:bodyPr>
          <a:lstStyle/>
          <a:p>
            <a:pPr>
              <a:buFont typeface="Wingdings" pitchFamily="2" charset="2"/>
              <a:buChar char="§"/>
            </a:pPr>
            <a:r>
              <a:rPr lang="en-US" sz="2400" dirty="0">
                <a:latin typeface="+mn-lt"/>
              </a:rPr>
              <a:t>ABC’s map is illustrative of the division among states which support and prohibit PLAs. </a:t>
            </a:r>
          </a:p>
          <a:p>
            <a:pPr marL="0" indent="0">
              <a:buNone/>
            </a:pPr>
            <a:endParaRPr lang="en-US" sz="2400" dirty="0">
              <a:latin typeface="+mn-lt"/>
            </a:endParaRPr>
          </a:p>
          <a:p>
            <a:pPr>
              <a:buFont typeface="Wingdings" pitchFamily="2" charset="2"/>
              <a:buChar char="§"/>
            </a:pPr>
            <a:r>
              <a:rPr lang="en-US" sz="2400" dirty="0">
                <a:latin typeface="+mn-lt"/>
              </a:rPr>
              <a:t> You should confer with local counsel to obtain the </a:t>
            </a:r>
            <a:r>
              <a:rPr lang="en-US" sz="2400" b="1" dirty="0">
                <a:latin typeface="+mn-lt"/>
              </a:rPr>
              <a:t>latest</a:t>
            </a:r>
            <a:r>
              <a:rPr lang="en-US" sz="2400" dirty="0">
                <a:latin typeface="+mn-lt"/>
              </a:rPr>
              <a:t> information in your state since the procurement laws are sometimes amended depending upon the parties in office.</a:t>
            </a:r>
          </a:p>
          <a:p>
            <a:pPr marL="0" indent="0">
              <a:buNone/>
            </a:pPr>
            <a:endParaRPr lang="en-US" sz="2400" dirty="0">
              <a:latin typeface="+mn-lt"/>
            </a:endParaRPr>
          </a:p>
          <a:p>
            <a:pPr>
              <a:buFont typeface="Wingdings" pitchFamily="2" charset="2"/>
              <a:buChar char="§"/>
            </a:pPr>
            <a:r>
              <a:rPr lang="en-US" sz="2400" dirty="0">
                <a:latin typeface="+mn-lt"/>
              </a:rPr>
              <a:t>Some states have rescinded anti-PLA laws or EOs or allowed them to sunset. Other states have broadened prohibitions.</a:t>
            </a:r>
          </a:p>
          <a:p>
            <a:pPr marL="0" indent="0">
              <a:buNone/>
            </a:pPr>
            <a:endParaRPr lang="en-US" sz="2400" dirty="0">
              <a:latin typeface="+mn-lt"/>
            </a:endParaRPr>
          </a:p>
          <a:p>
            <a:pPr>
              <a:buFont typeface="Wingdings" pitchFamily="2" charset="2"/>
              <a:buChar char="§"/>
            </a:pPr>
            <a:r>
              <a:rPr lang="en-US" sz="2400" dirty="0">
                <a:latin typeface="+mn-lt"/>
              </a:rPr>
              <a:t>See e.g., Maryland Governor Wes Moore’s EO (Nov. 17, 2023) authorizing PLAs on “large-scale” projects.</a:t>
            </a:r>
          </a:p>
          <a:p>
            <a:pPr marL="457200" lvl="1" indent="0">
              <a:buNone/>
            </a:pPr>
            <a:endParaRPr lang="en-US" sz="2400" dirty="0">
              <a:latin typeface="+mn-lt"/>
            </a:endParaRPr>
          </a:p>
          <a:p>
            <a:pPr marL="0" indent="0">
              <a:buNone/>
            </a:pPr>
            <a:endParaRPr lang="en-US" b="0" i="0" u="none" strike="noStrike" dirty="0">
              <a:solidFill>
                <a:srgbClr val="000000"/>
              </a:solidFill>
              <a:effectLst/>
              <a:latin typeface="Calibri" panose="020F0502020204030204" pitchFamily="34" charset="0"/>
              <a:cs typeface="Calibri" panose="020F0502020204030204" pitchFamily="34" charset="0"/>
            </a:endParaRPr>
          </a:p>
          <a:p>
            <a:pPr>
              <a:buFont typeface="Wingdings" pitchFamily="2" charset="2"/>
              <a:buChar char="§"/>
            </a:pPr>
            <a:endParaRPr lang="en-US" dirty="0">
              <a:solidFill>
                <a:srgbClr val="000000"/>
              </a:solidFill>
              <a:latin typeface="Calibri" panose="020F0502020204030204" pitchFamily="34" charset="0"/>
              <a:cs typeface="Calibri" panose="020F0502020204030204" pitchFamily="34" charset="0"/>
            </a:endParaRPr>
          </a:p>
          <a:p>
            <a:pPr marL="0" indent="0">
              <a:buNone/>
            </a:pPr>
            <a:endParaRPr lang="en-US" dirty="0">
              <a:solidFill>
                <a:srgbClr val="000000"/>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695A0E05-2F7C-C67A-7F38-82885845C231}"/>
              </a:ext>
            </a:extLst>
          </p:cNvPr>
          <p:cNvPicPr>
            <a:picLocks noChangeAspect="1"/>
          </p:cNvPicPr>
          <p:nvPr/>
        </p:nvPicPr>
        <p:blipFill>
          <a:blip r:embed="rId2"/>
          <a:stretch>
            <a:fillRect/>
          </a:stretch>
        </p:blipFill>
        <p:spPr>
          <a:xfrm>
            <a:off x="9015113" y="511344"/>
            <a:ext cx="2822693" cy="676715"/>
          </a:xfrm>
          <a:prstGeom prst="rect">
            <a:avLst/>
          </a:prstGeom>
        </p:spPr>
      </p:pic>
      <p:sp>
        <p:nvSpPr>
          <p:cNvPr id="5" name="Slide Number Placeholder 4">
            <a:extLst>
              <a:ext uri="{FF2B5EF4-FFF2-40B4-BE49-F238E27FC236}">
                <a16:creationId xmlns:a16="http://schemas.microsoft.com/office/drawing/2014/main" id="{DF68449A-D063-4272-7CB4-B95A44292BD8}"/>
              </a:ext>
            </a:extLst>
          </p:cNvPr>
          <p:cNvSpPr>
            <a:spLocks noGrp="1"/>
          </p:cNvSpPr>
          <p:nvPr>
            <p:ph type="sldNum" sz="quarter" idx="12"/>
          </p:nvPr>
        </p:nvSpPr>
        <p:spPr/>
        <p:txBody>
          <a:bodyPr/>
          <a:lstStyle/>
          <a:p>
            <a:fld id="{13718C5C-5057-494A-9B5F-32CDE210C4AA}" type="slidenum">
              <a:rPr lang="en-US" smtClean="0"/>
              <a:t>54</a:t>
            </a:fld>
            <a:endParaRPr lang="en-US"/>
          </a:p>
        </p:txBody>
      </p:sp>
    </p:spTree>
    <p:extLst>
      <p:ext uri="{BB962C8B-B14F-4D97-AF65-F5344CB8AC3E}">
        <p14:creationId xmlns:p14="http://schemas.microsoft.com/office/powerpoint/2010/main" val="25648005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a:extLst>
            <a:ext uri="{FF2B5EF4-FFF2-40B4-BE49-F238E27FC236}">
              <a16:creationId xmlns:a16="http://schemas.microsoft.com/office/drawing/2014/main" id="{33E9A24E-6712-3942-4262-C7B4A15FE8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8BDD40-2D23-5CBE-BC26-5A444E2A4C04}"/>
              </a:ext>
            </a:extLst>
          </p:cNvPr>
          <p:cNvSpPr>
            <a:spLocks noGrp="1"/>
          </p:cNvSpPr>
          <p:nvPr>
            <p:ph type="title"/>
          </p:nvPr>
        </p:nvSpPr>
        <p:spPr/>
        <p:txBody>
          <a:bodyPr/>
          <a:lstStyle/>
          <a:p>
            <a:pPr algn="ctr"/>
            <a:r>
              <a:rPr lang="en-US" dirty="0"/>
              <a:t>Dollar Thresholds Vary in State Procurement Laws</a:t>
            </a:r>
          </a:p>
        </p:txBody>
      </p:sp>
      <p:sp>
        <p:nvSpPr>
          <p:cNvPr id="3" name="Content Placeholder 2">
            <a:extLst>
              <a:ext uri="{FF2B5EF4-FFF2-40B4-BE49-F238E27FC236}">
                <a16:creationId xmlns:a16="http://schemas.microsoft.com/office/drawing/2014/main" id="{4CEC0827-1E5E-D3C8-2FA8-29342457C375}"/>
              </a:ext>
            </a:extLst>
          </p:cNvPr>
          <p:cNvSpPr>
            <a:spLocks noGrp="1"/>
          </p:cNvSpPr>
          <p:nvPr>
            <p:ph idx="1"/>
          </p:nvPr>
        </p:nvSpPr>
        <p:spPr>
          <a:xfrm>
            <a:off x="347870" y="2638044"/>
            <a:ext cx="10144284" cy="4083431"/>
          </a:xfrm>
        </p:spPr>
        <p:txBody>
          <a:bodyPr>
            <a:normAutofit/>
          </a:bodyPr>
          <a:lstStyle/>
          <a:p>
            <a:pPr marL="457200" lvl="1" indent="0">
              <a:buNone/>
            </a:pPr>
            <a:endParaRPr lang="en-US" sz="2400" dirty="0">
              <a:latin typeface="+mn-lt"/>
            </a:endParaRPr>
          </a:p>
          <a:p>
            <a:pPr>
              <a:buFont typeface="Wingdings" pitchFamily="2" charset="2"/>
              <a:buChar char="§"/>
            </a:pPr>
            <a:r>
              <a:rPr lang="en-US" sz="2400" dirty="0">
                <a:latin typeface="+mn-lt"/>
                <a:cs typeface="Calibri" panose="020F0502020204030204" pitchFamily="34" charset="0"/>
              </a:rPr>
              <a:t>The dollar thresholds for PLA requirements vary by state.</a:t>
            </a:r>
          </a:p>
          <a:p>
            <a:pPr marL="0" indent="0">
              <a:buNone/>
            </a:pPr>
            <a:endParaRPr lang="en-US" sz="2400" dirty="0">
              <a:latin typeface="+mn-lt"/>
              <a:cs typeface="Calibri" panose="020F0502020204030204" pitchFamily="34" charset="0"/>
            </a:endParaRPr>
          </a:p>
          <a:p>
            <a:pPr>
              <a:buFont typeface="Wingdings" pitchFamily="2" charset="2"/>
              <a:buChar char="§"/>
            </a:pPr>
            <a:r>
              <a:rPr lang="en-US" sz="2400" dirty="0">
                <a:latin typeface="+mn-lt"/>
                <a:cs typeface="Calibri" panose="020F0502020204030204" pitchFamily="34" charset="0"/>
              </a:rPr>
              <a:t>In New Jersey, for example, PLA requirements </a:t>
            </a:r>
            <a:r>
              <a:rPr lang="en-US" sz="2400" b="0" i="0" u="none" strike="noStrike" dirty="0">
                <a:solidFill>
                  <a:srgbClr val="000000"/>
                </a:solidFill>
                <a:effectLst/>
                <a:latin typeface="+mn-lt"/>
                <a:cs typeface="Calibri" panose="020F0502020204030204" pitchFamily="34" charset="0"/>
              </a:rPr>
              <a:t>apply to </a:t>
            </a:r>
            <a:r>
              <a:rPr lang="en-US" sz="2400" b="0" i="1" u="none" strike="noStrike" dirty="0">
                <a:solidFill>
                  <a:srgbClr val="000000"/>
                </a:solidFill>
                <a:effectLst/>
                <a:latin typeface="+mn-lt"/>
                <a:cs typeface="Calibri" panose="020F0502020204030204" pitchFamily="34" charset="0"/>
              </a:rPr>
              <a:t>all</a:t>
            </a:r>
            <a:r>
              <a:rPr lang="en-US" sz="2400" b="0" i="0" u="none" strike="noStrike" dirty="0">
                <a:solidFill>
                  <a:srgbClr val="000000"/>
                </a:solidFill>
                <a:effectLst/>
                <a:latin typeface="+mn-lt"/>
                <a:cs typeface="Calibri" panose="020F0502020204030204" pitchFamily="34" charset="0"/>
              </a:rPr>
              <a:t> public construction contracts with a total cost of at least $5 million (excluding land acquisition costs).</a:t>
            </a:r>
          </a:p>
          <a:p>
            <a:pPr>
              <a:buFont typeface="Wingdings" pitchFamily="2" charset="2"/>
              <a:buChar char="§"/>
            </a:pPr>
            <a:endParaRPr lang="en-US" sz="2400" dirty="0">
              <a:solidFill>
                <a:srgbClr val="000000"/>
              </a:solidFill>
              <a:latin typeface="+mn-lt"/>
              <a:cs typeface="Calibri" panose="020F0502020204030204" pitchFamily="34" charset="0"/>
            </a:endParaRPr>
          </a:p>
          <a:p>
            <a:pPr>
              <a:buFont typeface="Wingdings" pitchFamily="2" charset="2"/>
              <a:buChar char="§"/>
            </a:pPr>
            <a:r>
              <a:rPr lang="en-US" sz="2400" i="0" u="none" strike="noStrike" dirty="0">
                <a:solidFill>
                  <a:srgbClr val="000000"/>
                </a:solidFill>
                <a:effectLst/>
                <a:latin typeface="Calibri" panose="020F0502020204030204" pitchFamily="34" charset="0"/>
                <a:cs typeface="Calibri" panose="020F0502020204030204" pitchFamily="34" charset="0"/>
              </a:rPr>
              <a:t>N.J. Rev. Stat. 52:38-2</a:t>
            </a:r>
            <a:endParaRPr lang="en-US" sz="2400" dirty="0">
              <a:solidFill>
                <a:srgbClr val="000000"/>
              </a:solidFill>
              <a:latin typeface="Calibri" panose="020F0502020204030204" pitchFamily="34" charset="0"/>
              <a:cs typeface="Calibri" panose="020F0502020204030204" pitchFamily="34" charset="0"/>
            </a:endParaRPr>
          </a:p>
          <a:p>
            <a:pPr marL="0" indent="0">
              <a:buNone/>
            </a:pPr>
            <a:endParaRPr lang="en-US" b="0" i="0" u="none" strike="noStrike" dirty="0">
              <a:solidFill>
                <a:srgbClr val="000000"/>
              </a:solidFill>
              <a:effectLst/>
              <a:latin typeface="Calibri" panose="020F0502020204030204" pitchFamily="34" charset="0"/>
              <a:cs typeface="Calibri" panose="020F0502020204030204" pitchFamily="34" charset="0"/>
            </a:endParaRPr>
          </a:p>
          <a:p>
            <a:pPr>
              <a:buFont typeface="Wingdings" pitchFamily="2" charset="2"/>
              <a:buChar char="§"/>
            </a:pPr>
            <a:endParaRPr lang="en-US" dirty="0">
              <a:solidFill>
                <a:srgbClr val="000000"/>
              </a:solidFill>
              <a:latin typeface="Calibri" panose="020F0502020204030204" pitchFamily="34" charset="0"/>
              <a:cs typeface="Calibri" panose="020F0502020204030204" pitchFamily="34" charset="0"/>
            </a:endParaRPr>
          </a:p>
          <a:p>
            <a:pPr marL="0" indent="0">
              <a:buNone/>
            </a:pPr>
            <a:endParaRPr lang="en-US" dirty="0">
              <a:solidFill>
                <a:srgbClr val="000000"/>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36D25CBC-AF8B-C21F-AAF6-B1D86CACE0F6}"/>
              </a:ext>
            </a:extLst>
          </p:cNvPr>
          <p:cNvPicPr>
            <a:picLocks noChangeAspect="1"/>
          </p:cNvPicPr>
          <p:nvPr/>
        </p:nvPicPr>
        <p:blipFill>
          <a:blip r:embed="rId2"/>
          <a:stretch>
            <a:fillRect/>
          </a:stretch>
        </p:blipFill>
        <p:spPr>
          <a:xfrm>
            <a:off x="9015113" y="511344"/>
            <a:ext cx="2822693" cy="676715"/>
          </a:xfrm>
          <a:prstGeom prst="rect">
            <a:avLst/>
          </a:prstGeom>
        </p:spPr>
      </p:pic>
      <p:sp>
        <p:nvSpPr>
          <p:cNvPr id="5" name="Slide Number Placeholder 4">
            <a:extLst>
              <a:ext uri="{FF2B5EF4-FFF2-40B4-BE49-F238E27FC236}">
                <a16:creationId xmlns:a16="http://schemas.microsoft.com/office/drawing/2014/main" id="{7510E9E6-5184-DD2C-5AC8-0F26EBCC7232}"/>
              </a:ext>
            </a:extLst>
          </p:cNvPr>
          <p:cNvSpPr>
            <a:spLocks noGrp="1"/>
          </p:cNvSpPr>
          <p:nvPr>
            <p:ph type="sldNum" sz="quarter" idx="12"/>
          </p:nvPr>
        </p:nvSpPr>
        <p:spPr/>
        <p:txBody>
          <a:bodyPr/>
          <a:lstStyle/>
          <a:p>
            <a:fld id="{13718C5C-5057-494A-9B5F-32CDE210C4AA}" type="slidenum">
              <a:rPr lang="en-US" smtClean="0"/>
              <a:t>55</a:t>
            </a:fld>
            <a:endParaRPr lang="en-US"/>
          </a:p>
        </p:txBody>
      </p:sp>
    </p:spTree>
    <p:extLst>
      <p:ext uri="{BB962C8B-B14F-4D97-AF65-F5344CB8AC3E}">
        <p14:creationId xmlns:p14="http://schemas.microsoft.com/office/powerpoint/2010/main" val="76460762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a:extLst>
            <a:ext uri="{FF2B5EF4-FFF2-40B4-BE49-F238E27FC236}">
              <a16:creationId xmlns:a16="http://schemas.microsoft.com/office/drawing/2014/main" id="{A3C65CF1-E2EE-0306-B20C-2D2610A624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2EFB21-9C64-FFAE-61AF-9CAD1EE3FAA6}"/>
              </a:ext>
            </a:extLst>
          </p:cNvPr>
          <p:cNvSpPr>
            <a:spLocks noGrp="1"/>
          </p:cNvSpPr>
          <p:nvPr>
            <p:ph type="title"/>
          </p:nvPr>
        </p:nvSpPr>
        <p:spPr/>
        <p:txBody>
          <a:bodyPr/>
          <a:lstStyle/>
          <a:p>
            <a:pPr algn="ctr"/>
            <a:r>
              <a:rPr lang="en-US" dirty="0"/>
              <a:t>Example of Local Residency Requirement in State Law </a:t>
            </a:r>
          </a:p>
        </p:txBody>
      </p:sp>
      <p:sp>
        <p:nvSpPr>
          <p:cNvPr id="3" name="Content Placeholder 2">
            <a:extLst>
              <a:ext uri="{FF2B5EF4-FFF2-40B4-BE49-F238E27FC236}">
                <a16:creationId xmlns:a16="http://schemas.microsoft.com/office/drawing/2014/main" id="{94617D56-BEA5-D4D1-0D77-342DB666A150}"/>
              </a:ext>
            </a:extLst>
          </p:cNvPr>
          <p:cNvSpPr>
            <a:spLocks noGrp="1"/>
          </p:cNvSpPr>
          <p:nvPr>
            <p:ph idx="1"/>
          </p:nvPr>
        </p:nvSpPr>
        <p:spPr>
          <a:xfrm>
            <a:off x="1336431" y="2638044"/>
            <a:ext cx="9812215" cy="3657248"/>
          </a:xfrm>
        </p:spPr>
        <p:txBody>
          <a:bodyPr>
            <a:normAutofit/>
          </a:bodyPr>
          <a:lstStyle/>
          <a:p>
            <a:pPr marL="0" indent="0">
              <a:buNone/>
            </a:pPr>
            <a:endParaRPr lang="en-US" dirty="0"/>
          </a:p>
          <a:p>
            <a:pPr>
              <a:buFont typeface="Wingdings" pitchFamily="2" charset="2"/>
              <a:buChar char="§"/>
            </a:pPr>
            <a:endParaRPr lang="en-US" dirty="0"/>
          </a:p>
          <a:p>
            <a:pPr>
              <a:buFont typeface="Wingdings" pitchFamily="2" charset="2"/>
              <a:buChar char="§"/>
            </a:pPr>
            <a:r>
              <a:rPr lang="en-US" sz="2000" dirty="0">
                <a:latin typeface="Calibri" panose="020F0502020204030204" pitchFamily="34" charset="0"/>
                <a:cs typeface="Calibri" panose="020F0502020204030204" pitchFamily="34" charset="0"/>
              </a:rPr>
              <a:t>Washington law defines </a:t>
            </a:r>
            <a:r>
              <a:rPr lang="en-US" sz="2000" b="0" i="0" u="none" strike="noStrike" dirty="0">
                <a:solidFill>
                  <a:srgbClr val="000000"/>
                </a:solidFill>
                <a:effectLst/>
                <a:latin typeface="Calibri" panose="020F0502020204030204" pitchFamily="34" charset="0"/>
                <a:cs typeface="Calibri" panose="020F0502020204030204" pitchFamily="34" charset="0"/>
              </a:rPr>
              <a:t>”</a:t>
            </a:r>
            <a:r>
              <a:rPr lang="en-US" sz="2000" dirty="0">
                <a:solidFill>
                  <a:srgbClr val="000000"/>
                </a:solidFill>
                <a:latin typeface="Calibri" panose="020F0502020204030204" pitchFamily="34" charset="0"/>
                <a:cs typeface="Calibri" panose="020F0502020204030204" pitchFamily="34" charset="0"/>
              </a:rPr>
              <a:t>l</a:t>
            </a:r>
            <a:r>
              <a:rPr lang="en-US" sz="2000" b="0" i="0" u="none" strike="noStrike" dirty="0">
                <a:solidFill>
                  <a:srgbClr val="000000"/>
                </a:solidFill>
                <a:effectLst/>
                <a:latin typeface="Calibri" panose="020F0502020204030204" pitchFamily="34" charset="0"/>
                <a:cs typeface="Calibri" panose="020F0502020204030204" pitchFamily="34" charset="0"/>
              </a:rPr>
              <a:t>ocal resident" to mean “Washington laborers, workers, or mechanics receiving an hourly wage who live within 50 miles of the project being constructed unless the project is being constructed in a rural county, then it is defined as Washington workers who live within 200 miles of the project.”</a:t>
            </a:r>
          </a:p>
          <a:p>
            <a:pPr>
              <a:buFont typeface="Wingdings" pitchFamily="2" charset="2"/>
              <a:buChar char="§"/>
            </a:pPr>
            <a:endParaRPr lang="en-US" sz="2000" dirty="0">
              <a:solidFill>
                <a:srgbClr val="000000"/>
              </a:solidFill>
              <a:latin typeface="Calibri" panose="020F0502020204030204" pitchFamily="34" charset="0"/>
              <a:cs typeface="Calibri" panose="020F0502020204030204" pitchFamily="34" charset="0"/>
            </a:endParaRPr>
          </a:p>
          <a:p>
            <a:pPr>
              <a:buFont typeface="Wingdings" pitchFamily="2" charset="2"/>
              <a:buChar char="§"/>
            </a:pPr>
            <a:r>
              <a:rPr lang="en-US" sz="2000" i="0" u="none" strike="noStrike" dirty="0">
                <a:solidFill>
                  <a:srgbClr val="000000"/>
                </a:solidFill>
                <a:effectLst/>
                <a:latin typeface="Calibri" panose="020F0502020204030204" pitchFamily="34" charset="0"/>
                <a:cs typeface="Calibri" panose="020F0502020204030204" pitchFamily="34" charset="0"/>
              </a:rPr>
              <a:t> WAC 296-140-001: https://</a:t>
            </a:r>
            <a:r>
              <a:rPr lang="en-US" sz="2000" i="0" u="none" strike="noStrike" dirty="0" err="1">
                <a:solidFill>
                  <a:srgbClr val="000000"/>
                </a:solidFill>
                <a:effectLst/>
                <a:latin typeface="Calibri" panose="020F0502020204030204" pitchFamily="34" charset="0"/>
                <a:cs typeface="Calibri" panose="020F0502020204030204" pitchFamily="34" charset="0"/>
              </a:rPr>
              <a:t>app.leg.wa.gov</a:t>
            </a:r>
            <a:r>
              <a:rPr lang="en-US" sz="2000" i="0" u="none" strike="noStrike" dirty="0">
                <a:solidFill>
                  <a:srgbClr val="000000"/>
                </a:solidFill>
                <a:effectLst/>
                <a:latin typeface="Calibri" panose="020F0502020204030204" pitchFamily="34" charset="0"/>
                <a:cs typeface="Calibri" panose="020F0502020204030204" pitchFamily="34" charset="0"/>
              </a:rPr>
              <a:t>/</a:t>
            </a:r>
            <a:r>
              <a:rPr lang="en-US" sz="2000" i="0" u="none" strike="noStrike" dirty="0" err="1">
                <a:solidFill>
                  <a:srgbClr val="000000"/>
                </a:solidFill>
                <a:effectLst/>
                <a:latin typeface="Calibri" panose="020F0502020204030204" pitchFamily="34" charset="0"/>
                <a:cs typeface="Calibri" panose="020F0502020204030204" pitchFamily="34" charset="0"/>
              </a:rPr>
              <a:t>wac</a:t>
            </a:r>
            <a:r>
              <a:rPr lang="en-US" sz="2000" i="0" u="none" strike="noStrike" dirty="0">
                <a:solidFill>
                  <a:srgbClr val="000000"/>
                </a:solidFill>
                <a:effectLst/>
                <a:latin typeface="Calibri" panose="020F0502020204030204" pitchFamily="34" charset="0"/>
                <a:cs typeface="Calibri" panose="020F0502020204030204" pitchFamily="34" charset="0"/>
              </a:rPr>
              <a:t>/</a:t>
            </a:r>
            <a:r>
              <a:rPr lang="en-US" sz="2000" i="0" u="none" strike="noStrike" dirty="0" err="1">
                <a:solidFill>
                  <a:srgbClr val="000000"/>
                </a:solidFill>
                <a:effectLst/>
                <a:latin typeface="Calibri" panose="020F0502020204030204" pitchFamily="34" charset="0"/>
                <a:cs typeface="Calibri" panose="020F0502020204030204" pitchFamily="34" charset="0"/>
              </a:rPr>
              <a:t>default.aspx?cite</a:t>
            </a:r>
            <a:r>
              <a:rPr lang="en-US" sz="2000" i="0" u="none" strike="noStrike" dirty="0">
                <a:solidFill>
                  <a:srgbClr val="000000"/>
                </a:solidFill>
                <a:effectLst/>
                <a:latin typeface="Calibri" panose="020F0502020204030204" pitchFamily="34" charset="0"/>
                <a:cs typeface="Calibri" panose="020F0502020204030204" pitchFamily="34" charset="0"/>
              </a:rPr>
              <a:t>=296-140-001</a:t>
            </a:r>
          </a:p>
          <a:p>
            <a:pPr marL="0" indent="0">
              <a:buNone/>
            </a:pPr>
            <a:endParaRPr lang="en-US" sz="2000" b="0" i="0" u="none" strike="noStrike" dirty="0">
              <a:solidFill>
                <a:srgbClr val="000000"/>
              </a:solidFill>
              <a:effectLst/>
              <a:latin typeface="Calibri" panose="020F0502020204030204" pitchFamily="34" charset="0"/>
              <a:cs typeface="Calibri" panose="020F0502020204030204" pitchFamily="34" charset="0"/>
            </a:endParaRPr>
          </a:p>
          <a:p>
            <a:pPr>
              <a:buFont typeface="Wingdings" pitchFamily="2" charset="2"/>
              <a:buChar char="§"/>
            </a:pPr>
            <a:endParaRPr lang="en-US" dirty="0">
              <a:solidFill>
                <a:srgbClr val="000000"/>
              </a:solidFill>
              <a:latin typeface="Open Sans" panose="020B0606030504020204" pitchFamily="34" charset="0"/>
            </a:endParaRPr>
          </a:p>
          <a:p>
            <a:pPr>
              <a:buFont typeface="Wingdings" pitchFamily="2" charset="2"/>
              <a:buChar char="§"/>
            </a:pPr>
            <a:endParaRPr lang="en-US" dirty="0"/>
          </a:p>
          <a:p>
            <a:pPr marL="0" indent="0">
              <a:buNone/>
            </a:pPr>
            <a:endParaRPr lang="en-US" dirty="0"/>
          </a:p>
        </p:txBody>
      </p:sp>
      <p:pic>
        <p:nvPicPr>
          <p:cNvPr id="4" name="Picture 3">
            <a:extLst>
              <a:ext uri="{FF2B5EF4-FFF2-40B4-BE49-F238E27FC236}">
                <a16:creationId xmlns:a16="http://schemas.microsoft.com/office/drawing/2014/main" id="{DD542C8A-791C-A2F8-1A69-6810549E28C3}"/>
              </a:ext>
            </a:extLst>
          </p:cNvPr>
          <p:cNvPicPr>
            <a:picLocks noChangeAspect="1"/>
          </p:cNvPicPr>
          <p:nvPr/>
        </p:nvPicPr>
        <p:blipFill>
          <a:blip r:embed="rId2"/>
          <a:stretch>
            <a:fillRect/>
          </a:stretch>
        </p:blipFill>
        <p:spPr>
          <a:xfrm>
            <a:off x="8885717" y="494091"/>
            <a:ext cx="2822693" cy="676715"/>
          </a:xfrm>
          <a:prstGeom prst="rect">
            <a:avLst/>
          </a:prstGeom>
        </p:spPr>
      </p:pic>
      <p:sp>
        <p:nvSpPr>
          <p:cNvPr id="5" name="Slide Number Placeholder 4">
            <a:extLst>
              <a:ext uri="{FF2B5EF4-FFF2-40B4-BE49-F238E27FC236}">
                <a16:creationId xmlns:a16="http://schemas.microsoft.com/office/drawing/2014/main" id="{1A22D268-5DBB-BE1F-2EAE-DBEF5399BE78}"/>
              </a:ext>
            </a:extLst>
          </p:cNvPr>
          <p:cNvSpPr>
            <a:spLocks noGrp="1"/>
          </p:cNvSpPr>
          <p:nvPr>
            <p:ph type="sldNum" sz="quarter" idx="12"/>
          </p:nvPr>
        </p:nvSpPr>
        <p:spPr/>
        <p:txBody>
          <a:bodyPr/>
          <a:lstStyle/>
          <a:p>
            <a:fld id="{13718C5C-5057-494A-9B5F-32CDE210C4AA}" type="slidenum">
              <a:rPr lang="en-US" smtClean="0"/>
              <a:t>56</a:t>
            </a:fld>
            <a:endParaRPr lang="en-US"/>
          </a:p>
        </p:txBody>
      </p:sp>
    </p:spTree>
    <p:extLst>
      <p:ext uri="{BB962C8B-B14F-4D97-AF65-F5344CB8AC3E}">
        <p14:creationId xmlns:p14="http://schemas.microsoft.com/office/powerpoint/2010/main" val="297881134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C66C3-1516-4CFF-90B0-BEA9BC2A522F}"/>
              </a:ext>
            </a:extLst>
          </p:cNvPr>
          <p:cNvSpPr>
            <a:spLocks noGrp="1"/>
          </p:cNvSpPr>
          <p:nvPr>
            <p:ph type="title"/>
          </p:nvPr>
        </p:nvSpPr>
        <p:spPr/>
        <p:txBody>
          <a:bodyPr>
            <a:normAutofit/>
          </a:bodyPr>
          <a:lstStyle/>
          <a:p>
            <a:pPr algn="ctr"/>
            <a:r>
              <a:rPr lang="en-US" dirty="0"/>
              <a:t>Apprenticeship Hours for Women and Minorities</a:t>
            </a:r>
          </a:p>
        </p:txBody>
      </p:sp>
      <p:sp>
        <p:nvSpPr>
          <p:cNvPr id="3" name="Content Placeholder 2">
            <a:extLst>
              <a:ext uri="{FF2B5EF4-FFF2-40B4-BE49-F238E27FC236}">
                <a16:creationId xmlns:a16="http://schemas.microsoft.com/office/drawing/2014/main" id="{AC6C6ABC-BFA2-4B9D-8CE7-DBB288673E37}"/>
              </a:ext>
            </a:extLst>
          </p:cNvPr>
          <p:cNvSpPr>
            <a:spLocks noGrp="1"/>
          </p:cNvSpPr>
          <p:nvPr>
            <p:ph idx="1"/>
          </p:nvPr>
        </p:nvSpPr>
        <p:spPr>
          <a:xfrm>
            <a:off x="1101969" y="2638044"/>
            <a:ext cx="10046677" cy="3544095"/>
          </a:xfrm>
        </p:spPr>
        <p:txBody>
          <a:bodyPr>
            <a:noAutofit/>
          </a:bodyPr>
          <a:lstStyle/>
          <a:p>
            <a:pPr>
              <a:buFont typeface="Wingdings" pitchFamily="2" charset="2"/>
              <a:buChar char="§"/>
            </a:pPr>
            <a:r>
              <a:rPr lang="en-US" sz="2000" dirty="0">
                <a:latin typeface="Calibri" panose="020F0502020204030204" pitchFamily="34" charset="0"/>
                <a:cs typeface="Calibri" panose="020F0502020204030204" pitchFamily="34" charset="0"/>
              </a:rPr>
              <a:t>Illinois law requires that PLAs on public works projects include:</a:t>
            </a:r>
          </a:p>
          <a:p>
            <a:endParaRPr lang="en-US" sz="2000" dirty="0">
              <a:latin typeface="Calibri" panose="020F0502020204030204" pitchFamily="34" charset="0"/>
              <a:cs typeface="Calibri" panose="020F0502020204030204" pitchFamily="34" charset="0"/>
            </a:endParaRPr>
          </a:p>
          <a:p>
            <a:pPr lvl="1">
              <a:buFont typeface="Wingdings" pitchFamily="2" charset="2"/>
              <a:buChar char="§"/>
            </a:pPr>
            <a:r>
              <a:rPr lang="en-US" sz="2000" dirty="0">
                <a:latin typeface="Calibri" panose="020F0502020204030204" pitchFamily="34" charset="0"/>
                <a:cs typeface="Calibri" panose="020F0502020204030204" pitchFamily="34" charset="0"/>
              </a:rPr>
              <a:t>“For minorities and women as defined under the Business Enterprise for Minorities, Women, and Persons with Disabilities Act, set forth goals for apprenticeship hours to be performed by minorities and women and set forth goals for total hours to be performed by underrepresented minorities and women.”</a:t>
            </a:r>
          </a:p>
          <a:p>
            <a:endParaRPr lang="en-US" sz="2000" dirty="0">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a:p>
            <a:pPr>
              <a:buFont typeface="Wingdings" pitchFamily="2" charset="2"/>
              <a:buChar char="§"/>
            </a:pPr>
            <a:r>
              <a:rPr lang="en-US" sz="2000" dirty="0">
                <a:latin typeface="Calibri" panose="020F0502020204030204" pitchFamily="34" charset="0"/>
                <a:cs typeface="Calibri" panose="020F0502020204030204" pitchFamily="34" charset="0"/>
              </a:rPr>
              <a:t> 30 ILCS 571/25: “Contents of agreement”: https://</a:t>
            </a:r>
            <a:r>
              <a:rPr lang="en-US" sz="2000" dirty="0" err="1">
                <a:latin typeface="Calibri" panose="020F0502020204030204" pitchFamily="34" charset="0"/>
                <a:cs typeface="Calibri" panose="020F0502020204030204" pitchFamily="34" charset="0"/>
              </a:rPr>
              <a:t>www.ilga.gov</a:t>
            </a:r>
            <a:r>
              <a:rPr lang="en-US" sz="2000" dirty="0">
                <a:latin typeface="Calibri" panose="020F0502020204030204" pitchFamily="34" charset="0"/>
                <a:cs typeface="Calibri" panose="020F0502020204030204" pitchFamily="34" charset="0"/>
              </a:rPr>
              <a:t>/legislation/</a:t>
            </a:r>
            <a:r>
              <a:rPr lang="en-US" sz="2000" dirty="0" err="1">
                <a:latin typeface="Calibri" panose="020F0502020204030204" pitchFamily="34" charset="0"/>
                <a:cs typeface="Calibri" panose="020F0502020204030204" pitchFamily="34" charset="0"/>
              </a:rPr>
              <a:t>ilcs</a:t>
            </a:r>
            <a:r>
              <a:rPr lang="en-US" sz="2000" dirty="0">
                <a:latin typeface="Calibri" panose="020F0502020204030204" pitchFamily="34" charset="0"/>
                <a:cs typeface="Calibri" panose="020F0502020204030204" pitchFamily="34" charset="0"/>
              </a:rPr>
              <a:t>/ilcs3.asp?ActID=3354&amp;ChapterID=7</a:t>
            </a:r>
          </a:p>
        </p:txBody>
      </p:sp>
      <p:pic>
        <p:nvPicPr>
          <p:cNvPr id="4" name="Picture 3">
            <a:extLst>
              <a:ext uri="{FF2B5EF4-FFF2-40B4-BE49-F238E27FC236}">
                <a16:creationId xmlns:a16="http://schemas.microsoft.com/office/drawing/2014/main" id="{B88F5F2F-FD20-EC65-4A15-5368943C0A9F}"/>
              </a:ext>
            </a:extLst>
          </p:cNvPr>
          <p:cNvPicPr>
            <a:picLocks noChangeAspect="1"/>
          </p:cNvPicPr>
          <p:nvPr/>
        </p:nvPicPr>
        <p:blipFill>
          <a:blip r:embed="rId2"/>
          <a:stretch>
            <a:fillRect/>
          </a:stretch>
        </p:blipFill>
        <p:spPr>
          <a:xfrm>
            <a:off x="9040992" y="502718"/>
            <a:ext cx="2822693" cy="676715"/>
          </a:xfrm>
          <a:prstGeom prst="rect">
            <a:avLst/>
          </a:prstGeom>
        </p:spPr>
      </p:pic>
      <p:sp>
        <p:nvSpPr>
          <p:cNvPr id="5" name="Slide Number Placeholder 4">
            <a:extLst>
              <a:ext uri="{FF2B5EF4-FFF2-40B4-BE49-F238E27FC236}">
                <a16:creationId xmlns:a16="http://schemas.microsoft.com/office/drawing/2014/main" id="{DA0A785E-EB67-9377-8AC9-9D56A3DD19A3}"/>
              </a:ext>
            </a:extLst>
          </p:cNvPr>
          <p:cNvSpPr>
            <a:spLocks noGrp="1"/>
          </p:cNvSpPr>
          <p:nvPr>
            <p:ph type="sldNum" sz="quarter" idx="12"/>
          </p:nvPr>
        </p:nvSpPr>
        <p:spPr/>
        <p:txBody>
          <a:bodyPr/>
          <a:lstStyle/>
          <a:p>
            <a:fld id="{13718C5C-5057-494A-9B5F-32CDE210C4AA}" type="slidenum">
              <a:rPr lang="en-US" smtClean="0"/>
              <a:t>57</a:t>
            </a:fld>
            <a:endParaRPr lang="en-US"/>
          </a:p>
        </p:txBody>
      </p:sp>
    </p:spTree>
    <p:extLst>
      <p:ext uri="{BB962C8B-B14F-4D97-AF65-F5344CB8AC3E}">
        <p14:creationId xmlns:p14="http://schemas.microsoft.com/office/powerpoint/2010/main" val="349924467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97BF14-9EB5-6C1D-6D56-66E11B8BA1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918CD2-CB36-94A7-457B-17045F3D646E}"/>
              </a:ext>
            </a:extLst>
          </p:cNvPr>
          <p:cNvSpPr>
            <a:spLocks noGrp="1"/>
          </p:cNvSpPr>
          <p:nvPr>
            <p:ph type="title"/>
          </p:nvPr>
        </p:nvSpPr>
        <p:spPr>
          <a:xfrm>
            <a:off x="497840" y="1808481"/>
            <a:ext cx="10855960" cy="1184885"/>
          </a:xfrm>
        </p:spPr>
        <p:txBody>
          <a:bodyPr/>
          <a:lstStyle/>
          <a:p>
            <a:pPr algn="ctr"/>
            <a:r>
              <a:rPr lang="en-US" dirty="0"/>
              <a:t>School-Specific PLAs in Minnesota</a:t>
            </a:r>
          </a:p>
        </p:txBody>
      </p:sp>
      <p:sp>
        <p:nvSpPr>
          <p:cNvPr id="3" name="Content Placeholder 2">
            <a:extLst>
              <a:ext uri="{FF2B5EF4-FFF2-40B4-BE49-F238E27FC236}">
                <a16:creationId xmlns:a16="http://schemas.microsoft.com/office/drawing/2014/main" id="{05A3C5A4-8165-B804-36C0-973E6113A58F}"/>
              </a:ext>
            </a:extLst>
          </p:cNvPr>
          <p:cNvSpPr>
            <a:spLocks noGrp="1"/>
          </p:cNvSpPr>
          <p:nvPr>
            <p:ph idx="1"/>
          </p:nvPr>
        </p:nvSpPr>
        <p:spPr>
          <a:xfrm>
            <a:off x="497840" y="2633870"/>
            <a:ext cx="11414074" cy="4224130"/>
          </a:xfrm>
        </p:spPr>
        <p:txBody>
          <a:bodyPr>
            <a:normAutofit fontScale="77500" lnSpcReduction="20000"/>
          </a:bodyPr>
          <a:lstStyle/>
          <a:p>
            <a:pPr algn="l">
              <a:buFont typeface="Wingdings" pitchFamily="2" charset="2"/>
              <a:buChar char="§"/>
            </a:pPr>
            <a:endParaRPr lang="en-US" sz="2600" i="0" u="none" strike="noStrike" dirty="0">
              <a:solidFill>
                <a:srgbClr val="000000"/>
              </a:solidFill>
              <a:effectLst/>
              <a:latin typeface="+mn-lt"/>
            </a:endParaRPr>
          </a:p>
          <a:p>
            <a:pPr algn="l">
              <a:buFont typeface="Wingdings" pitchFamily="2" charset="2"/>
              <a:buChar char="§"/>
            </a:pPr>
            <a:r>
              <a:rPr lang="en-US" sz="2600" i="0" u="none" strike="noStrike" dirty="0">
                <a:solidFill>
                  <a:srgbClr val="000000"/>
                </a:solidFill>
                <a:effectLst/>
                <a:latin typeface="+mn-lt"/>
              </a:rPr>
              <a:t>Minnesota law imposes an obligation on  school boards to adopt a PLA resolution:</a:t>
            </a:r>
            <a:br>
              <a:rPr lang="en-US" sz="2800" b="1" i="0" u="none" strike="noStrike" dirty="0">
                <a:solidFill>
                  <a:srgbClr val="000000"/>
                </a:solidFill>
                <a:effectLst/>
                <a:latin typeface="times new roman" panose="02020603050405020304" pitchFamily="18" charset="0"/>
              </a:rPr>
            </a:br>
            <a:r>
              <a:rPr lang="en-US" sz="2800" b="1" i="0" u="none" strike="noStrike" dirty="0">
                <a:solidFill>
                  <a:srgbClr val="000000"/>
                </a:solidFill>
                <a:effectLst/>
                <a:latin typeface="times new roman" panose="02020603050405020304" pitchFamily="18" charset="0"/>
              </a:rPr>
              <a:t> </a:t>
            </a:r>
            <a:br>
              <a:rPr lang="en-US" sz="2600" b="0" i="0" u="none" strike="noStrike" dirty="0">
                <a:solidFill>
                  <a:srgbClr val="000000"/>
                </a:solidFill>
                <a:effectLst/>
                <a:latin typeface="Calibri" panose="020F0502020204030204" pitchFamily="34" charset="0"/>
                <a:cs typeface="Calibri" panose="020F0502020204030204" pitchFamily="34" charset="0"/>
              </a:rPr>
            </a:br>
            <a:endParaRPr lang="en-US" sz="2600" b="0" i="0" u="none" strike="noStrike" dirty="0">
              <a:solidFill>
                <a:srgbClr val="000000"/>
              </a:solidFill>
              <a:effectLst/>
              <a:latin typeface="Calibri" panose="020F0502020204030204" pitchFamily="34" charset="0"/>
              <a:cs typeface="Calibri" panose="020F0502020204030204" pitchFamily="34" charset="0"/>
            </a:endParaRPr>
          </a:p>
          <a:p>
            <a:pPr>
              <a:buFont typeface="Wingdings" pitchFamily="2" charset="2"/>
              <a:buChar char="§"/>
            </a:pPr>
            <a:r>
              <a:rPr lang="en-US" sz="2600" dirty="0">
                <a:solidFill>
                  <a:srgbClr val="000000"/>
                </a:solidFill>
                <a:latin typeface="+mn-lt"/>
                <a:cs typeface="Calibri" panose="020F0502020204030204" pitchFamily="34" charset="0"/>
              </a:rPr>
              <a:t>"</a:t>
            </a:r>
            <a:r>
              <a:rPr lang="en-US" sz="2600" b="0" i="0" u="none" strike="noStrike" dirty="0">
                <a:solidFill>
                  <a:srgbClr val="000000"/>
                </a:solidFill>
                <a:effectLst/>
                <a:latin typeface="+mn-lt"/>
                <a:cs typeface="Calibri" panose="020F0502020204030204" pitchFamily="34" charset="0"/>
              </a:rPr>
              <a:t>A project labor agreement is a hiring agreement that establishes wages, uniform work schedules, and rules for dispute resolution to manage construction projects that generally require, among other things, payment of union dues or fees to a labor organization or membership in or affiliation with a labor organization. </a:t>
            </a:r>
            <a:r>
              <a:rPr lang="en-US" sz="2600" b="1" i="0" u="none" strike="noStrike" dirty="0">
                <a:solidFill>
                  <a:srgbClr val="000000"/>
                </a:solidFill>
                <a:effectLst/>
                <a:latin typeface="+mn-lt"/>
                <a:cs typeface="Calibri" panose="020F0502020204030204" pitchFamily="34" charset="0"/>
              </a:rPr>
              <a:t>A school board must adopt at a public meeting a written resolution authorizing a project labor agreement to construct or repair a facility through a contract or bid.</a:t>
            </a:r>
            <a:r>
              <a:rPr lang="en-US" sz="2600" b="0" i="0" u="none" strike="noStrike" dirty="0">
                <a:solidFill>
                  <a:srgbClr val="000000"/>
                </a:solidFill>
                <a:effectLst/>
                <a:latin typeface="+mn-lt"/>
                <a:cs typeface="Calibri" panose="020F0502020204030204" pitchFamily="34" charset="0"/>
              </a:rPr>
              <a:t> The board must publish in the official newspaper of the district notice of the meeting at least 30 days in advance.”</a:t>
            </a:r>
          </a:p>
          <a:p>
            <a:pPr marL="0" indent="0" algn="l">
              <a:buNone/>
            </a:pPr>
            <a:br>
              <a:rPr lang="en-US" sz="2800" b="0" i="0" u="none" strike="noStrike" dirty="0">
                <a:solidFill>
                  <a:srgbClr val="000000"/>
                </a:solidFill>
                <a:effectLst/>
                <a:latin typeface="+mn-lt"/>
              </a:rPr>
            </a:br>
            <a:endParaRPr lang="en-US" sz="2800" b="0" i="0" u="none" strike="noStrike" dirty="0">
              <a:solidFill>
                <a:srgbClr val="000000"/>
              </a:solidFill>
              <a:effectLst/>
              <a:latin typeface="+mn-lt"/>
            </a:endParaRPr>
          </a:p>
          <a:p>
            <a:pPr>
              <a:buFont typeface="Wingdings" pitchFamily="2" charset="2"/>
              <a:buChar char="§"/>
            </a:pPr>
            <a:r>
              <a:rPr lang="en-US" sz="2800" i="0" u="none" strike="noStrike" dirty="0">
                <a:solidFill>
                  <a:srgbClr val="000000"/>
                </a:solidFill>
                <a:effectLst/>
                <a:latin typeface="+mn-lt"/>
                <a:cs typeface="Calibri" panose="020F0502020204030204" pitchFamily="34" charset="0"/>
              </a:rPr>
              <a:t>123B.52 CONTRACTS. </a:t>
            </a:r>
            <a:r>
              <a:rPr lang="en-US" sz="2800" i="0" u="none" strike="noStrike" dirty="0" err="1">
                <a:solidFill>
                  <a:srgbClr val="000000"/>
                </a:solidFill>
                <a:effectLst/>
                <a:latin typeface="+mn-lt"/>
                <a:cs typeface="Calibri" panose="020F0502020204030204" pitchFamily="34" charset="0"/>
              </a:rPr>
              <a:t>Subd</a:t>
            </a:r>
            <a:r>
              <a:rPr lang="en-US" sz="2800" i="0" u="none" strike="noStrike" dirty="0">
                <a:solidFill>
                  <a:srgbClr val="000000"/>
                </a:solidFill>
                <a:effectLst/>
                <a:latin typeface="+mn-lt"/>
                <a:cs typeface="Calibri" panose="020F0502020204030204" pitchFamily="34" charset="0"/>
              </a:rPr>
              <a:t>. 1a. Construction contracts.</a:t>
            </a:r>
          </a:p>
          <a:p>
            <a:pPr>
              <a:buFont typeface="Wingdings" pitchFamily="2" charset="2"/>
              <a:buChar char="§"/>
            </a:pPr>
            <a:r>
              <a:rPr lang="en-US" sz="2800" b="0" i="0" u="none" strike="noStrike" dirty="0">
                <a:solidFill>
                  <a:srgbClr val="1155CC"/>
                </a:solidFill>
                <a:effectLst/>
                <a:latin typeface="+mn-lt"/>
                <a:cs typeface="Calibri" panose="020F0502020204030204" pitchFamily="34" charset="0"/>
                <a:hlinkClick r:id="rId2"/>
              </a:rPr>
              <a:t>https://www.revisor.mn.gov/statutes/cite/123B.52</a:t>
            </a:r>
            <a:endParaRPr lang="en-US" sz="2800" b="0" i="0" u="none" strike="noStrike" dirty="0">
              <a:solidFill>
                <a:srgbClr val="000000"/>
              </a:solidFill>
              <a:effectLst/>
              <a:latin typeface="+mn-lt"/>
              <a:cs typeface="Calibri" panose="020F0502020204030204" pitchFamily="34" charset="0"/>
            </a:endParaRPr>
          </a:p>
          <a:p>
            <a:pPr marL="0" marR="0" lvl="0" indent="0" algn="just">
              <a:lnSpc>
                <a:spcPct val="107000"/>
              </a:lnSpc>
              <a:spcBef>
                <a:spcPts val="0"/>
              </a:spcBef>
              <a:spcAft>
                <a:spcPts val="800"/>
              </a:spcAft>
              <a:buNone/>
              <a:tabLst>
                <a:tab pos="457200" algn="l"/>
              </a:tabLst>
            </a:pPr>
            <a:endParaRPr lang="en-US" sz="2600" b="0" i="0" u="none" strike="noStrike" dirty="0">
              <a:solidFill>
                <a:srgbClr val="000000"/>
              </a:solidFill>
              <a:effectLst/>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CC0990E3-34EE-D7C1-940B-D14CCB26F7A1}"/>
              </a:ext>
            </a:extLst>
          </p:cNvPr>
          <p:cNvPicPr>
            <a:picLocks noChangeAspect="1"/>
          </p:cNvPicPr>
          <p:nvPr/>
        </p:nvPicPr>
        <p:blipFill>
          <a:blip r:embed="rId3"/>
          <a:stretch>
            <a:fillRect/>
          </a:stretch>
        </p:blipFill>
        <p:spPr>
          <a:xfrm>
            <a:off x="8980607" y="505498"/>
            <a:ext cx="2822693" cy="676715"/>
          </a:xfrm>
          <a:prstGeom prst="rect">
            <a:avLst/>
          </a:prstGeom>
        </p:spPr>
      </p:pic>
      <p:sp>
        <p:nvSpPr>
          <p:cNvPr id="5" name="Slide Number Placeholder 4">
            <a:extLst>
              <a:ext uri="{FF2B5EF4-FFF2-40B4-BE49-F238E27FC236}">
                <a16:creationId xmlns:a16="http://schemas.microsoft.com/office/drawing/2014/main" id="{7CE50680-A61D-F3EA-DD01-82698EF30D73}"/>
              </a:ext>
            </a:extLst>
          </p:cNvPr>
          <p:cNvSpPr>
            <a:spLocks noGrp="1"/>
          </p:cNvSpPr>
          <p:nvPr>
            <p:ph type="sldNum" sz="quarter" idx="12"/>
          </p:nvPr>
        </p:nvSpPr>
        <p:spPr/>
        <p:txBody>
          <a:bodyPr/>
          <a:lstStyle/>
          <a:p>
            <a:fld id="{13718C5C-5057-494A-9B5F-32CDE210C4AA}" type="slidenum">
              <a:rPr lang="en-US" smtClean="0"/>
              <a:t>58</a:t>
            </a:fld>
            <a:endParaRPr lang="en-US"/>
          </a:p>
        </p:txBody>
      </p:sp>
    </p:spTree>
    <p:extLst>
      <p:ext uri="{BB962C8B-B14F-4D97-AF65-F5344CB8AC3E}">
        <p14:creationId xmlns:p14="http://schemas.microsoft.com/office/powerpoint/2010/main" val="319670871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07D0E5-CBEA-7F6A-229A-60770DF2B5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0C8084-D52E-0D86-7008-0082AE8994A4}"/>
              </a:ext>
            </a:extLst>
          </p:cNvPr>
          <p:cNvSpPr>
            <a:spLocks noGrp="1"/>
          </p:cNvSpPr>
          <p:nvPr>
            <p:ph type="title"/>
          </p:nvPr>
        </p:nvSpPr>
        <p:spPr/>
        <p:txBody>
          <a:bodyPr/>
          <a:lstStyle/>
          <a:p>
            <a:pPr algn="ctr"/>
            <a:r>
              <a:rPr lang="en-US" dirty="0"/>
              <a:t>Refuting ABC Propaganda</a:t>
            </a:r>
          </a:p>
        </p:txBody>
      </p:sp>
      <p:sp>
        <p:nvSpPr>
          <p:cNvPr id="3" name="Content Placeholder 2">
            <a:extLst>
              <a:ext uri="{FF2B5EF4-FFF2-40B4-BE49-F238E27FC236}">
                <a16:creationId xmlns:a16="http://schemas.microsoft.com/office/drawing/2014/main" id="{679739CB-8326-BC4F-9A54-7CA24C4B726D}"/>
              </a:ext>
            </a:extLst>
          </p:cNvPr>
          <p:cNvSpPr>
            <a:spLocks noGrp="1"/>
          </p:cNvSpPr>
          <p:nvPr>
            <p:ph idx="1"/>
          </p:nvPr>
        </p:nvSpPr>
        <p:spPr>
          <a:xfrm>
            <a:off x="417443" y="2638044"/>
            <a:ext cx="11420061" cy="3718306"/>
          </a:xfrm>
        </p:spPr>
        <p:txBody>
          <a:bodyPr>
            <a:normAutofit/>
          </a:bodyPr>
          <a:lstStyle/>
          <a:p>
            <a:pPr>
              <a:buFont typeface="Wingdings" pitchFamily="2" charset="2"/>
              <a:buChar char="§"/>
            </a:pPr>
            <a:endParaRPr lang="en-US" sz="2400" dirty="0">
              <a:latin typeface="+mn-lt"/>
              <a:ea typeface="Times New Roman" panose="02020603050405020304" pitchFamily="18" charset="0"/>
              <a:cs typeface="Calibri" panose="020F0502020204030204" pitchFamily="34" charset="0"/>
            </a:endParaRPr>
          </a:p>
          <a:p>
            <a:pPr>
              <a:buFont typeface="Wingdings" pitchFamily="2" charset="2"/>
              <a:buChar char="§"/>
            </a:pPr>
            <a:r>
              <a:rPr lang="en-US" sz="2400" dirty="0">
                <a:latin typeface="+mn-lt"/>
                <a:ea typeface="Times New Roman" panose="02020603050405020304" pitchFamily="18" charset="0"/>
                <a:cs typeface="Calibri" panose="020F0502020204030204" pitchFamily="34" charset="0"/>
              </a:rPr>
              <a:t>The ABC falsely claims that PLAs:</a:t>
            </a:r>
          </a:p>
          <a:p>
            <a:pPr marL="0" indent="0">
              <a:buNone/>
            </a:pPr>
            <a:endParaRPr lang="en-US" sz="2400" dirty="0">
              <a:latin typeface="+mn-lt"/>
              <a:ea typeface="Times New Roman" panose="02020603050405020304" pitchFamily="18" charset="0"/>
              <a:cs typeface="Calibri" panose="020F0502020204030204" pitchFamily="34" charset="0"/>
            </a:endParaRPr>
          </a:p>
          <a:p>
            <a:pPr lvl="1">
              <a:buFont typeface="Wingdings" pitchFamily="2" charset="2"/>
              <a:buChar char="§"/>
            </a:pPr>
            <a:r>
              <a:rPr lang="en-US" sz="2400" dirty="0">
                <a:latin typeface="Calibri" panose="020F0502020204030204" pitchFamily="34" charset="0"/>
                <a:ea typeface="Times New Roman" panose="02020603050405020304" pitchFamily="18" charset="0"/>
                <a:cs typeface="Calibri" panose="020F0502020204030204" pitchFamily="34" charset="0"/>
              </a:rPr>
              <a:t> Increase construction costs, </a:t>
            </a:r>
          </a:p>
          <a:p>
            <a:pPr lvl="1">
              <a:buFont typeface="Wingdings" pitchFamily="2" charset="2"/>
              <a:buChar char="§"/>
            </a:pPr>
            <a:r>
              <a:rPr lang="en-US" sz="2400" dirty="0">
                <a:latin typeface="Calibri" panose="020F0502020204030204" pitchFamily="34" charset="0"/>
                <a:ea typeface="Times New Roman" panose="02020603050405020304" pitchFamily="18" charset="0"/>
                <a:cs typeface="Calibri" panose="020F0502020204030204" pitchFamily="34" charset="0"/>
              </a:rPr>
              <a:t> Increase the skilled labor shortage,</a:t>
            </a:r>
          </a:p>
          <a:p>
            <a:pPr lvl="1">
              <a:buFont typeface="Wingdings" pitchFamily="2" charset="2"/>
              <a:buChar char="§"/>
            </a:pPr>
            <a:r>
              <a:rPr lang="en-US" sz="2400" dirty="0">
                <a:latin typeface="Calibri" panose="020F0502020204030204" pitchFamily="34" charset="0"/>
                <a:ea typeface="Times New Roman" panose="02020603050405020304" pitchFamily="18" charset="0"/>
                <a:cs typeface="Calibri" panose="020F0502020204030204" pitchFamily="34" charset="0"/>
              </a:rPr>
              <a:t> Reduce competition,</a:t>
            </a:r>
          </a:p>
          <a:p>
            <a:pPr lvl="1">
              <a:buFont typeface="Wingdings" pitchFamily="2" charset="2"/>
              <a:buChar char="§"/>
            </a:pPr>
            <a:r>
              <a:rPr lang="en-US" sz="2400" dirty="0">
                <a:latin typeface="Calibri" panose="020F0502020204030204" pitchFamily="34" charset="0"/>
                <a:ea typeface="Times New Roman" panose="02020603050405020304" pitchFamily="18" charset="0"/>
                <a:cs typeface="Calibri" panose="020F0502020204030204" pitchFamily="34" charset="0"/>
              </a:rPr>
              <a:t> Require contributions to underfunded and mismanaged benefit funds, and</a:t>
            </a:r>
          </a:p>
          <a:p>
            <a:pPr lvl="1">
              <a:buFont typeface="Wingdings" pitchFamily="2" charset="2"/>
              <a:buChar char="§"/>
            </a:pPr>
            <a:r>
              <a:rPr lang="en-US" sz="2400" dirty="0">
                <a:latin typeface="Calibri" panose="020F0502020204030204" pitchFamily="34" charset="0"/>
                <a:ea typeface="Times New Roman" panose="02020603050405020304" pitchFamily="18" charset="0"/>
                <a:cs typeface="Calibri" panose="020F0502020204030204" pitchFamily="34" charset="0"/>
              </a:rPr>
              <a:t> Either decrease safety or have no impact on safety.</a:t>
            </a:r>
          </a:p>
          <a:p>
            <a:pPr marL="457200" lvl="1" indent="0">
              <a:buNone/>
            </a:pPr>
            <a:endParaRPr lang="en-US" sz="2200" dirty="0">
              <a:latin typeface="+mn-lt"/>
              <a:ea typeface="Times New Roman" panose="02020603050405020304" pitchFamily="18" charset="0"/>
              <a:cs typeface="Calibri" panose="020F0502020204030204" pitchFamily="34" charset="0"/>
            </a:endParaRPr>
          </a:p>
          <a:p>
            <a:pPr lvl="1">
              <a:buFont typeface="Wingdings" pitchFamily="2" charset="2"/>
              <a:buChar char="§"/>
            </a:pPr>
            <a:endParaRPr lang="en-US" sz="2200" dirty="0">
              <a:latin typeface="+mn-lt"/>
              <a:ea typeface="Times New Roman" panose="02020603050405020304" pitchFamily="18" charset="0"/>
              <a:cs typeface="Calibri" panose="020F0502020204030204" pitchFamily="34" charset="0"/>
            </a:endParaRPr>
          </a:p>
          <a:p>
            <a:pPr lvl="1">
              <a:buFont typeface="Wingdings" pitchFamily="2" charset="2"/>
              <a:buChar char="§"/>
            </a:pPr>
            <a:endParaRPr lang="en-US" sz="2200" dirty="0">
              <a:latin typeface="+mn-lt"/>
              <a:ea typeface="Times New Roman" panose="02020603050405020304" pitchFamily="18" charset="0"/>
              <a:cs typeface="Calibri" panose="020F0502020204030204" pitchFamily="34" charset="0"/>
            </a:endParaRPr>
          </a:p>
          <a:p>
            <a:pPr>
              <a:buFont typeface="Wingdings" pitchFamily="2" charset="2"/>
              <a:buChar char="§"/>
            </a:pPr>
            <a:endParaRPr lang="en-US" sz="1800" b="0" i="0" u="none" strike="noStrike" dirty="0">
              <a:solidFill>
                <a:srgbClr val="000000"/>
              </a:solidFill>
              <a:effectLst/>
              <a:latin typeface="Calibri" panose="020F0502020204030204" pitchFamily="34" charset="0"/>
              <a:cs typeface="Calibri" panose="020F0502020204030204" pitchFamily="34" charset="0"/>
            </a:endParaRPr>
          </a:p>
          <a:p>
            <a:pPr>
              <a:buFont typeface="Wingdings" pitchFamily="2" charset="2"/>
              <a:buChar char="§"/>
            </a:pP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p>
            <a:pPr>
              <a:buFont typeface="Wingdings" pitchFamily="2" charset="2"/>
              <a:buChar char="§"/>
            </a:pPr>
            <a:endParaRPr lang="en-US" dirty="0"/>
          </a:p>
        </p:txBody>
      </p:sp>
      <p:pic>
        <p:nvPicPr>
          <p:cNvPr id="4" name="Picture 3">
            <a:extLst>
              <a:ext uri="{FF2B5EF4-FFF2-40B4-BE49-F238E27FC236}">
                <a16:creationId xmlns:a16="http://schemas.microsoft.com/office/drawing/2014/main" id="{F4197487-918B-77B0-8610-B2ACCDC0A263}"/>
              </a:ext>
            </a:extLst>
          </p:cNvPr>
          <p:cNvPicPr>
            <a:picLocks noChangeAspect="1"/>
          </p:cNvPicPr>
          <p:nvPr/>
        </p:nvPicPr>
        <p:blipFill>
          <a:blip r:embed="rId2"/>
          <a:stretch>
            <a:fillRect/>
          </a:stretch>
        </p:blipFill>
        <p:spPr>
          <a:xfrm>
            <a:off x="8885717" y="494091"/>
            <a:ext cx="2822693" cy="676715"/>
          </a:xfrm>
          <a:prstGeom prst="rect">
            <a:avLst/>
          </a:prstGeom>
        </p:spPr>
      </p:pic>
      <p:sp>
        <p:nvSpPr>
          <p:cNvPr id="5" name="Slide Number Placeholder 4">
            <a:extLst>
              <a:ext uri="{FF2B5EF4-FFF2-40B4-BE49-F238E27FC236}">
                <a16:creationId xmlns:a16="http://schemas.microsoft.com/office/drawing/2014/main" id="{F17C977F-8531-A94D-F5A5-34F4AF87D026}"/>
              </a:ext>
            </a:extLst>
          </p:cNvPr>
          <p:cNvSpPr>
            <a:spLocks noGrp="1"/>
          </p:cNvSpPr>
          <p:nvPr>
            <p:ph type="sldNum" sz="quarter" idx="12"/>
          </p:nvPr>
        </p:nvSpPr>
        <p:spPr/>
        <p:txBody>
          <a:bodyPr/>
          <a:lstStyle/>
          <a:p>
            <a:fld id="{13718C5C-5057-494A-9B5F-32CDE210C4AA}" type="slidenum">
              <a:rPr lang="en-US" smtClean="0"/>
              <a:t>59</a:t>
            </a:fld>
            <a:endParaRPr lang="en-US"/>
          </a:p>
        </p:txBody>
      </p:sp>
    </p:spTree>
    <p:extLst>
      <p:ext uri="{BB962C8B-B14F-4D97-AF65-F5344CB8AC3E}">
        <p14:creationId xmlns:p14="http://schemas.microsoft.com/office/powerpoint/2010/main" val="4170884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12D5D5-4A97-83FF-3479-8323B0021F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F623CA-5DE3-0C9A-7804-25AB80F3B792}"/>
              </a:ext>
            </a:extLst>
          </p:cNvPr>
          <p:cNvSpPr>
            <a:spLocks noGrp="1"/>
          </p:cNvSpPr>
          <p:nvPr>
            <p:ph type="title"/>
          </p:nvPr>
        </p:nvSpPr>
        <p:spPr>
          <a:xfrm>
            <a:off x="838200" y="1920241"/>
            <a:ext cx="10855960" cy="650239"/>
          </a:xfrm>
        </p:spPr>
        <p:txBody>
          <a:bodyPr>
            <a:normAutofit/>
          </a:bodyPr>
          <a:lstStyle/>
          <a:p>
            <a:pPr algn="ctr"/>
            <a:r>
              <a:rPr lang="en-US" dirty="0"/>
              <a:t>Pre-Hire Agreements</a:t>
            </a:r>
          </a:p>
        </p:txBody>
      </p:sp>
      <p:sp>
        <p:nvSpPr>
          <p:cNvPr id="3" name="Content Placeholder 2">
            <a:extLst>
              <a:ext uri="{FF2B5EF4-FFF2-40B4-BE49-F238E27FC236}">
                <a16:creationId xmlns:a16="http://schemas.microsoft.com/office/drawing/2014/main" id="{18C1E20E-826E-D59B-D574-89ACAA82F585}"/>
              </a:ext>
            </a:extLst>
          </p:cNvPr>
          <p:cNvSpPr>
            <a:spLocks noGrp="1"/>
          </p:cNvSpPr>
          <p:nvPr>
            <p:ph idx="1"/>
          </p:nvPr>
        </p:nvSpPr>
        <p:spPr>
          <a:xfrm>
            <a:off x="596348" y="2570480"/>
            <a:ext cx="10442492" cy="3364865"/>
          </a:xfrm>
        </p:spPr>
        <p:txBody>
          <a:bodyPr>
            <a:normAutofit/>
          </a:bodyPr>
          <a:lstStyle/>
          <a:p>
            <a:pPr marL="342900" marR="0" lvl="0" indent="-342900">
              <a:spcBef>
                <a:spcPts val="0"/>
              </a:spcBef>
              <a:spcAft>
                <a:spcPts val="0"/>
              </a:spcAft>
              <a:buFont typeface="Wingdings" pitchFamily="2" charset="2"/>
              <a:buChar char="§"/>
              <a:tabLst>
                <a:tab pos="457200" algn="l"/>
              </a:tabLst>
            </a:pP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Wingdings" pitchFamily="2" charset="2"/>
              <a:buChar char="§"/>
              <a:tabLst>
                <a:tab pos="457200" algn="l"/>
              </a:tabLst>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Since PLAs are 8(f) “pre-hire” agreements under the National Labor Relations Act (NLRA), a  showing of majority support is not required.</a:t>
            </a:r>
          </a:p>
          <a:p>
            <a:pPr marL="342900" marR="0" lvl="0" indent="-342900">
              <a:spcBef>
                <a:spcPts val="0"/>
              </a:spcBef>
              <a:spcAft>
                <a:spcPts val="0"/>
              </a:spcAft>
              <a:buFont typeface="Wingdings" pitchFamily="2" charset="2"/>
              <a:buChar char="§"/>
              <a:tabLst>
                <a:tab pos="457200" algn="l"/>
              </a:tabLst>
            </a:pPr>
            <a:endParaRPr lang="en-US" sz="2800" kern="1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spcBef>
                <a:spcPts val="0"/>
              </a:spcBef>
              <a:spcAft>
                <a:spcPts val="0"/>
              </a:spcAft>
              <a:buNone/>
              <a:tabLst>
                <a:tab pos="457200" algn="l"/>
              </a:tabLst>
            </a:pP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Wingdings" pitchFamily="2" charset="2"/>
              <a:buChar char="§"/>
              <a:tabLst>
                <a:tab pos="457200" algn="l"/>
              </a:tabLst>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Section 8(f) authorizes “pre-hire” CBAs in the construction industry, as an exception to Section 9(a), which requires a showing of majority support among employees.</a:t>
            </a:r>
          </a:p>
          <a:p>
            <a:pPr marL="1471400" lvl="8" indent="0">
              <a:buNone/>
            </a:pPr>
            <a:endParaRPr lang="en-US" sz="1800" dirty="0"/>
          </a:p>
        </p:txBody>
      </p:sp>
      <p:pic>
        <p:nvPicPr>
          <p:cNvPr id="4" name="Picture 3">
            <a:extLst>
              <a:ext uri="{FF2B5EF4-FFF2-40B4-BE49-F238E27FC236}">
                <a16:creationId xmlns:a16="http://schemas.microsoft.com/office/drawing/2014/main" id="{FF4B6D26-EBA6-9DEB-0B80-BB4E46510790}"/>
              </a:ext>
            </a:extLst>
          </p:cNvPr>
          <p:cNvPicPr>
            <a:picLocks noChangeAspect="1"/>
          </p:cNvPicPr>
          <p:nvPr/>
        </p:nvPicPr>
        <p:blipFill>
          <a:blip r:embed="rId2"/>
          <a:stretch>
            <a:fillRect/>
          </a:stretch>
        </p:blipFill>
        <p:spPr>
          <a:xfrm>
            <a:off x="8859838" y="485465"/>
            <a:ext cx="2822693" cy="676715"/>
          </a:xfrm>
          <a:prstGeom prst="rect">
            <a:avLst/>
          </a:prstGeom>
        </p:spPr>
      </p:pic>
      <p:sp>
        <p:nvSpPr>
          <p:cNvPr id="5" name="Slide Number Placeholder 4">
            <a:extLst>
              <a:ext uri="{FF2B5EF4-FFF2-40B4-BE49-F238E27FC236}">
                <a16:creationId xmlns:a16="http://schemas.microsoft.com/office/drawing/2014/main" id="{7B011A33-F23E-E568-6F86-E750E17763DC}"/>
              </a:ext>
            </a:extLst>
          </p:cNvPr>
          <p:cNvSpPr>
            <a:spLocks noGrp="1"/>
          </p:cNvSpPr>
          <p:nvPr>
            <p:ph type="sldNum" sz="quarter" idx="12"/>
          </p:nvPr>
        </p:nvSpPr>
        <p:spPr/>
        <p:txBody>
          <a:bodyPr/>
          <a:lstStyle/>
          <a:p>
            <a:fld id="{13718C5C-5057-494A-9B5F-32CDE210C4AA}" type="slidenum">
              <a:rPr lang="en-US" smtClean="0"/>
              <a:t>6</a:t>
            </a:fld>
            <a:endParaRPr lang="en-US"/>
          </a:p>
        </p:txBody>
      </p:sp>
    </p:spTree>
    <p:extLst>
      <p:ext uri="{BB962C8B-B14F-4D97-AF65-F5344CB8AC3E}">
        <p14:creationId xmlns:p14="http://schemas.microsoft.com/office/powerpoint/2010/main" val="159705555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A42847-70B5-4641-3472-24EB578B80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8F6101-FFA2-372B-785F-AC93A94AA47D}"/>
              </a:ext>
            </a:extLst>
          </p:cNvPr>
          <p:cNvSpPr>
            <a:spLocks noGrp="1"/>
          </p:cNvSpPr>
          <p:nvPr>
            <p:ph type="title"/>
          </p:nvPr>
        </p:nvSpPr>
        <p:spPr/>
        <p:txBody>
          <a:bodyPr/>
          <a:lstStyle/>
          <a:p>
            <a:pPr algn="ctr"/>
            <a:r>
              <a:rPr lang="en-US" dirty="0"/>
              <a:t>Studies that Support the Use of PLAs</a:t>
            </a:r>
          </a:p>
        </p:txBody>
      </p:sp>
      <p:sp>
        <p:nvSpPr>
          <p:cNvPr id="3" name="Content Placeholder 2">
            <a:extLst>
              <a:ext uri="{FF2B5EF4-FFF2-40B4-BE49-F238E27FC236}">
                <a16:creationId xmlns:a16="http://schemas.microsoft.com/office/drawing/2014/main" id="{47F0C57D-766B-B15E-218D-3E19CB6D4DF9}"/>
              </a:ext>
            </a:extLst>
          </p:cNvPr>
          <p:cNvSpPr>
            <a:spLocks noGrp="1"/>
          </p:cNvSpPr>
          <p:nvPr>
            <p:ph idx="1"/>
          </p:nvPr>
        </p:nvSpPr>
        <p:spPr>
          <a:xfrm>
            <a:off x="417443" y="2638044"/>
            <a:ext cx="11420061" cy="4219956"/>
          </a:xfrm>
        </p:spPr>
        <p:txBody>
          <a:bodyPr>
            <a:normAutofit/>
          </a:bodyPr>
          <a:lstStyle/>
          <a:p>
            <a:pPr>
              <a:buFont typeface="Wingdings" pitchFamily="2" charset="2"/>
              <a:buChar char="§"/>
            </a:pPr>
            <a:r>
              <a:rPr lang="en-US" sz="2000" dirty="0">
                <a:latin typeface="+mn-lt"/>
                <a:cs typeface="Calibri" panose="020F0502020204030204" pitchFamily="34" charset="0"/>
              </a:rPr>
              <a:t>Research by economists on the costs and completion rates on PLA versus non-PLA projects are available on the website of the National Alliance for Fair Contracting  (NAFC), which is a labor-management organization comprised of fair contracting groups, contractors, and unions. </a:t>
            </a:r>
            <a:r>
              <a:rPr lang="en-US" sz="2000" dirty="0">
                <a:latin typeface="+mn-lt"/>
                <a:hlinkClick r:id="rId2"/>
              </a:rPr>
              <a:t>https://faircontracting.org/studiesandreports/</a:t>
            </a:r>
            <a:r>
              <a:rPr lang="en-US" sz="2000" dirty="0">
                <a:latin typeface="+mn-lt"/>
              </a:rPr>
              <a:t> </a:t>
            </a:r>
            <a:endParaRPr lang="en-US" sz="2000" dirty="0">
              <a:solidFill>
                <a:srgbClr val="000000"/>
              </a:solidFill>
              <a:latin typeface="+mn-lt"/>
              <a:cs typeface="Calibri" panose="020F0502020204030204" pitchFamily="34" charset="0"/>
            </a:endParaRPr>
          </a:p>
          <a:p>
            <a:pPr>
              <a:buFont typeface="Wingdings" pitchFamily="2" charset="2"/>
              <a:buChar char="§"/>
            </a:pPr>
            <a:endParaRPr lang="en-US" sz="2000" dirty="0">
              <a:solidFill>
                <a:srgbClr val="000000"/>
              </a:solidFill>
              <a:latin typeface="+mn-lt"/>
              <a:ea typeface="Times New Roman" panose="02020603050405020304" pitchFamily="18" charset="0"/>
              <a:cs typeface="Calibri" panose="020F0502020204030204" pitchFamily="34" charset="0"/>
            </a:endParaRPr>
          </a:p>
          <a:p>
            <a:pPr>
              <a:buFont typeface="Wingdings" pitchFamily="2" charset="2"/>
              <a:buChar char="§"/>
            </a:pPr>
            <a:r>
              <a:rPr lang="en-US" sz="2000" dirty="0">
                <a:latin typeface="+mn-lt"/>
                <a:ea typeface="Times New Roman" panose="02020603050405020304" pitchFamily="18" charset="0"/>
                <a:cs typeface="Calibri" panose="020F0502020204030204" pitchFamily="34" charset="0"/>
              </a:rPr>
              <a:t>Five of these studies were cited by the </a:t>
            </a:r>
            <a:r>
              <a:rPr lang="en-US" sz="2000" dirty="0">
                <a:effectLst/>
                <a:latin typeface="+mn-lt"/>
                <a:cs typeface="Calibri" panose="020F0502020204030204" pitchFamily="34" charset="0"/>
              </a:rPr>
              <a:t>DoD, GSA, and NASA </a:t>
            </a:r>
            <a:r>
              <a:rPr lang="en-US" sz="2000" dirty="0">
                <a:latin typeface="+mn-lt"/>
                <a:ea typeface="Times New Roman" panose="02020603050405020304" pitchFamily="18" charset="0"/>
                <a:cs typeface="Calibri" panose="020F0502020204030204" pitchFamily="34" charset="0"/>
              </a:rPr>
              <a:t>in issuing the the Final Rule. The cited studies pertain to use of PLAs on construction of schools, community colleges, and affordable housing. </a:t>
            </a:r>
          </a:p>
          <a:p>
            <a:pPr marL="0" indent="0">
              <a:buNone/>
            </a:pPr>
            <a:endParaRPr lang="en-US" sz="2000" dirty="0">
              <a:latin typeface="+mn-lt"/>
              <a:ea typeface="Times New Roman" panose="02020603050405020304" pitchFamily="18" charset="0"/>
              <a:cs typeface="Calibri" panose="020F0502020204030204" pitchFamily="34" charset="0"/>
            </a:endParaRPr>
          </a:p>
          <a:p>
            <a:pPr>
              <a:buFont typeface="Wingdings" pitchFamily="2" charset="2"/>
              <a:buChar char="§"/>
            </a:pPr>
            <a:r>
              <a:rPr lang="en-US" sz="2000" dirty="0">
                <a:latin typeface="+mn-lt"/>
                <a:ea typeface="Times New Roman" panose="02020603050405020304" pitchFamily="18" charset="0"/>
                <a:cs typeface="Calibri" panose="020F0502020204030204" pitchFamily="34" charset="0"/>
              </a:rPr>
              <a:t> In May 2024, the </a:t>
            </a:r>
            <a:r>
              <a:rPr lang="en-US" sz="2000" dirty="0">
                <a:effectLst/>
                <a:latin typeface="+mn-lt"/>
                <a:cs typeface="Calibri" panose="020F0502020204030204" pitchFamily="34" charset="0"/>
              </a:rPr>
              <a:t>Illinois Econ</a:t>
            </a:r>
            <a:r>
              <a:rPr lang="en-US" sz="2000" dirty="0">
                <a:latin typeface="+mn-lt"/>
                <a:cs typeface="Calibri" panose="020F0502020204030204" pitchFamily="34" charset="0"/>
              </a:rPr>
              <a:t>omic</a:t>
            </a:r>
            <a:r>
              <a:rPr lang="en-US" sz="2000" dirty="0">
                <a:effectLst/>
                <a:latin typeface="+mn-lt"/>
                <a:cs typeface="Calibri" panose="020F0502020204030204" pitchFamily="34" charset="0"/>
              </a:rPr>
              <a:t> Policy Institute</a:t>
            </a:r>
            <a:r>
              <a:rPr lang="en-US" sz="2000" dirty="0">
                <a:latin typeface="+mn-lt"/>
                <a:ea typeface="Times New Roman" panose="02020603050405020304" pitchFamily="18" charset="0"/>
                <a:cs typeface="Calibri" panose="020F0502020204030204" pitchFamily="34" charset="0"/>
              </a:rPr>
              <a:t> published a study on the use of PLAs on </a:t>
            </a:r>
            <a:r>
              <a:rPr lang="en-US" sz="2000" dirty="0">
                <a:latin typeface="+mn-lt"/>
              </a:rPr>
              <a:t>Port of Seattle projects.</a:t>
            </a:r>
            <a:endParaRPr lang="en-US" sz="2000" dirty="0">
              <a:effectLst/>
              <a:latin typeface="+mn-lt"/>
              <a:ea typeface="Times New Roman" panose="02020603050405020304" pitchFamily="18" charset="0"/>
              <a:cs typeface="Calibri" panose="020F0502020204030204" pitchFamily="34" charset="0"/>
            </a:endParaRPr>
          </a:p>
          <a:p>
            <a:pPr>
              <a:buFont typeface="Wingdings" pitchFamily="2" charset="2"/>
              <a:buChar char="§"/>
            </a:pPr>
            <a:endParaRPr lang="en-US" sz="2400" dirty="0">
              <a:latin typeface="+mn-lt"/>
              <a:ea typeface="Times New Roman" panose="02020603050405020304" pitchFamily="18" charset="0"/>
              <a:cs typeface="Calibri" panose="020F0502020204030204" pitchFamily="34" charset="0"/>
            </a:endParaRPr>
          </a:p>
          <a:p>
            <a:pPr>
              <a:buFont typeface="Wingdings" pitchFamily="2" charset="2"/>
              <a:buChar char="§"/>
            </a:pPr>
            <a:endParaRPr lang="en-US" sz="1800" b="0" i="0" u="none" strike="noStrike" dirty="0">
              <a:solidFill>
                <a:srgbClr val="000000"/>
              </a:solidFill>
              <a:effectLst/>
              <a:latin typeface="Calibri" panose="020F0502020204030204" pitchFamily="34" charset="0"/>
              <a:cs typeface="Calibri" panose="020F0502020204030204" pitchFamily="34" charset="0"/>
            </a:endParaRPr>
          </a:p>
          <a:p>
            <a:pPr>
              <a:buFont typeface="Wingdings" pitchFamily="2" charset="2"/>
              <a:buChar char="§"/>
            </a:pP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p>
            <a:pPr>
              <a:buFont typeface="Wingdings" pitchFamily="2" charset="2"/>
              <a:buChar char="§"/>
            </a:pPr>
            <a:endParaRPr lang="en-US" dirty="0"/>
          </a:p>
        </p:txBody>
      </p:sp>
      <p:pic>
        <p:nvPicPr>
          <p:cNvPr id="4" name="Picture 3">
            <a:extLst>
              <a:ext uri="{FF2B5EF4-FFF2-40B4-BE49-F238E27FC236}">
                <a16:creationId xmlns:a16="http://schemas.microsoft.com/office/drawing/2014/main" id="{E06FA1A1-027B-0230-7485-9D12021E5CEC}"/>
              </a:ext>
            </a:extLst>
          </p:cNvPr>
          <p:cNvPicPr>
            <a:picLocks noChangeAspect="1"/>
          </p:cNvPicPr>
          <p:nvPr/>
        </p:nvPicPr>
        <p:blipFill>
          <a:blip r:embed="rId3"/>
          <a:stretch>
            <a:fillRect/>
          </a:stretch>
        </p:blipFill>
        <p:spPr>
          <a:xfrm>
            <a:off x="8885717" y="494091"/>
            <a:ext cx="2822693" cy="676715"/>
          </a:xfrm>
          <a:prstGeom prst="rect">
            <a:avLst/>
          </a:prstGeom>
        </p:spPr>
      </p:pic>
      <p:sp>
        <p:nvSpPr>
          <p:cNvPr id="5" name="Slide Number Placeholder 4">
            <a:extLst>
              <a:ext uri="{FF2B5EF4-FFF2-40B4-BE49-F238E27FC236}">
                <a16:creationId xmlns:a16="http://schemas.microsoft.com/office/drawing/2014/main" id="{BAFB251C-78EE-2AC2-D5B3-28ACF66CDD1B}"/>
              </a:ext>
            </a:extLst>
          </p:cNvPr>
          <p:cNvSpPr>
            <a:spLocks noGrp="1"/>
          </p:cNvSpPr>
          <p:nvPr>
            <p:ph type="sldNum" sz="quarter" idx="12"/>
          </p:nvPr>
        </p:nvSpPr>
        <p:spPr/>
        <p:txBody>
          <a:bodyPr/>
          <a:lstStyle/>
          <a:p>
            <a:fld id="{13718C5C-5057-494A-9B5F-32CDE210C4AA}" type="slidenum">
              <a:rPr lang="en-US" smtClean="0"/>
              <a:t>60</a:t>
            </a:fld>
            <a:endParaRPr lang="en-US"/>
          </a:p>
        </p:txBody>
      </p:sp>
    </p:spTree>
    <p:extLst>
      <p:ext uri="{BB962C8B-B14F-4D97-AF65-F5344CB8AC3E}">
        <p14:creationId xmlns:p14="http://schemas.microsoft.com/office/powerpoint/2010/main" val="208631954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5A9C04-9547-5A6B-C44B-A241FDE656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977290-F9EA-D86E-901F-86FF27B4A494}"/>
              </a:ext>
            </a:extLst>
          </p:cNvPr>
          <p:cNvSpPr>
            <a:spLocks noGrp="1"/>
          </p:cNvSpPr>
          <p:nvPr>
            <p:ph type="title"/>
          </p:nvPr>
        </p:nvSpPr>
        <p:spPr/>
        <p:txBody>
          <a:bodyPr/>
          <a:lstStyle/>
          <a:p>
            <a:pPr algn="ctr"/>
            <a:r>
              <a:rPr lang="en-US" dirty="0"/>
              <a:t>Talking Points in Support of PLAs: Diversity and Training</a:t>
            </a:r>
          </a:p>
        </p:txBody>
      </p:sp>
      <p:sp>
        <p:nvSpPr>
          <p:cNvPr id="3" name="Content Placeholder 2">
            <a:extLst>
              <a:ext uri="{FF2B5EF4-FFF2-40B4-BE49-F238E27FC236}">
                <a16:creationId xmlns:a16="http://schemas.microsoft.com/office/drawing/2014/main" id="{19324C4E-D79A-0345-E57A-1B907C545E6E}"/>
              </a:ext>
            </a:extLst>
          </p:cNvPr>
          <p:cNvSpPr>
            <a:spLocks noGrp="1"/>
          </p:cNvSpPr>
          <p:nvPr>
            <p:ph idx="1"/>
          </p:nvPr>
        </p:nvSpPr>
        <p:spPr>
          <a:xfrm>
            <a:off x="705678" y="2638044"/>
            <a:ext cx="10933043" cy="4219956"/>
          </a:xfrm>
        </p:spPr>
        <p:txBody>
          <a:bodyPr>
            <a:normAutofit fontScale="25000" lnSpcReduction="20000"/>
          </a:bodyPr>
          <a:lstStyle/>
          <a:p>
            <a:pPr marL="0" indent="0">
              <a:buNone/>
            </a:pPr>
            <a:endParaRPr lang="en-US" sz="8000" dirty="0">
              <a:effectLst/>
              <a:latin typeface="Calibri" panose="020F0502020204030204" pitchFamily="34" charset="0"/>
              <a:cs typeface="Calibri" panose="020F0502020204030204" pitchFamily="34" charset="0"/>
            </a:endParaRPr>
          </a:p>
          <a:p>
            <a:pPr>
              <a:buFont typeface="Wingdings" pitchFamily="2" charset="2"/>
              <a:buChar char="§"/>
            </a:pPr>
            <a:r>
              <a:rPr lang="en-US" sz="8000" dirty="0">
                <a:latin typeface="Calibri" panose="020F0502020204030204" pitchFamily="34" charset="0"/>
                <a:cs typeface="Calibri" panose="020F0502020204030204" pitchFamily="34" charset="0"/>
              </a:rPr>
              <a:t>Diversity and apprentice utilization are greater on PLA projects, which provide access to highly-skilled workers.</a:t>
            </a:r>
          </a:p>
          <a:p>
            <a:pPr>
              <a:buFont typeface="Wingdings" pitchFamily="2" charset="2"/>
              <a:buChar char="§"/>
            </a:pPr>
            <a:endParaRPr lang="en-US" sz="8000" dirty="0">
              <a:effectLst/>
              <a:latin typeface="Calibri" panose="020F0502020204030204" pitchFamily="34" charset="0"/>
              <a:cs typeface="Calibri" panose="020F0502020204030204" pitchFamily="34" charset="0"/>
            </a:endParaRPr>
          </a:p>
          <a:p>
            <a:pPr>
              <a:buFont typeface="Wingdings" pitchFamily="2" charset="2"/>
              <a:buChar char="§"/>
            </a:pPr>
            <a:r>
              <a:rPr lang="en-US" sz="8000" dirty="0">
                <a:effectLst/>
                <a:latin typeface="Calibri" panose="020F0502020204030204" pitchFamily="34" charset="0"/>
                <a:cs typeface="Calibri" panose="020F0502020204030204" pitchFamily="34" charset="0"/>
              </a:rPr>
              <a:t>On 55 Port of Seattle projects, for example, PLA projects had 5% more labor hours worked by apprentices. </a:t>
            </a:r>
          </a:p>
          <a:p>
            <a:pPr>
              <a:buFont typeface="Wingdings" pitchFamily="2" charset="2"/>
              <a:buChar char="§"/>
            </a:pPr>
            <a:endParaRPr lang="en-US" sz="8000" dirty="0">
              <a:effectLst/>
              <a:latin typeface="Calibri" panose="020F0502020204030204" pitchFamily="34" charset="0"/>
              <a:cs typeface="Calibri" panose="020F0502020204030204" pitchFamily="34" charset="0"/>
            </a:endParaRPr>
          </a:p>
          <a:p>
            <a:pPr>
              <a:buFont typeface="Wingdings" pitchFamily="2" charset="2"/>
              <a:buChar char="§"/>
            </a:pPr>
            <a:r>
              <a:rPr lang="en-US" sz="8000" dirty="0">
                <a:latin typeface="Calibri" panose="020F0502020204030204" pitchFamily="34" charset="0"/>
                <a:cs typeface="Calibri" panose="020F0502020204030204" pitchFamily="34" charset="0"/>
              </a:rPr>
              <a:t> PLA projects </a:t>
            </a:r>
            <a:r>
              <a:rPr lang="en-US" sz="8000" dirty="0">
                <a:effectLst/>
                <a:latin typeface="Calibri" panose="020F0502020204030204" pitchFamily="34" charset="0"/>
                <a:cs typeface="Calibri" panose="020F0502020204030204" pitchFamily="34" charset="0"/>
              </a:rPr>
              <a:t>were 23% more likely to achieve apprenticeship utilization goals. </a:t>
            </a:r>
          </a:p>
          <a:p>
            <a:pPr>
              <a:buFont typeface="Wingdings" pitchFamily="2" charset="2"/>
              <a:buChar char="§"/>
            </a:pPr>
            <a:endParaRPr lang="en-US" sz="8000" dirty="0">
              <a:effectLst/>
              <a:latin typeface="Calibri" panose="020F0502020204030204" pitchFamily="34" charset="0"/>
              <a:cs typeface="Calibri" panose="020F0502020204030204" pitchFamily="34" charset="0"/>
            </a:endParaRPr>
          </a:p>
          <a:p>
            <a:pPr>
              <a:buFont typeface="Wingdings" pitchFamily="2" charset="2"/>
              <a:buChar char="§"/>
            </a:pPr>
            <a:r>
              <a:rPr lang="en-US" sz="8000" dirty="0">
                <a:effectLst/>
                <a:latin typeface="Calibri" panose="020F0502020204030204" pitchFamily="34" charset="0"/>
                <a:cs typeface="Calibri" panose="020F0502020204030204" pitchFamily="34" charset="0"/>
              </a:rPr>
              <a:t>They were 26% more likely to meet apprentice goals for women (55%) than non-PLA projects (29%). </a:t>
            </a:r>
          </a:p>
          <a:p>
            <a:pPr>
              <a:buFont typeface="Arial" panose="020B0604020202020204" pitchFamily="34" charset="0"/>
              <a:buChar char="•"/>
            </a:pPr>
            <a:endParaRPr lang="en-US" sz="8000" dirty="0">
              <a:effectLst/>
              <a:latin typeface="Calibri" panose="020F0502020204030204" pitchFamily="34" charset="0"/>
              <a:cs typeface="Calibri" panose="020F0502020204030204" pitchFamily="34" charset="0"/>
            </a:endParaRPr>
          </a:p>
          <a:p>
            <a:pPr>
              <a:buFont typeface="Wingdings" pitchFamily="2" charset="2"/>
              <a:buChar char="§"/>
            </a:pPr>
            <a:r>
              <a:rPr lang="en-US" sz="8000" dirty="0">
                <a:effectLst/>
                <a:latin typeface="Calibri" panose="020F0502020204030204" pitchFamily="34" charset="0"/>
                <a:cs typeface="Calibri" panose="020F0502020204030204" pitchFamily="34" charset="0"/>
              </a:rPr>
              <a:t>People of color accounted for slightly larger share of apprentice hours on PLA projects (37%) than on non-PLA projects (35%). </a:t>
            </a:r>
          </a:p>
          <a:p>
            <a:pPr>
              <a:buFont typeface="Wingdings" pitchFamily="2" charset="2"/>
              <a:buChar char="§"/>
            </a:pPr>
            <a:endParaRPr lang="en-US" dirty="0">
              <a:effectLst/>
              <a:latin typeface="+mn-lt"/>
            </a:endParaRPr>
          </a:p>
          <a:p>
            <a:pPr>
              <a:buFont typeface="Wingdings" pitchFamily="2" charset="2"/>
              <a:buChar char="§"/>
            </a:pPr>
            <a:endParaRPr lang="en-US" sz="1800" dirty="0">
              <a:effectLst/>
              <a:latin typeface="SymbolMT"/>
            </a:endParaRPr>
          </a:p>
          <a:p>
            <a:pPr marL="0" indent="0">
              <a:buNone/>
            </a:pPr>
            <a:endParaRPr lang="en-US" sz="2000" dirty="0">
              <a:latin typeface="Calibri" panose="020F0502020204030204" pitchFamily="34" charset="0"/>
              <a:cs typeface="Calibri" panose="020F0502020204030204" pitchFamily="34" charset="0"/>
            </a:endParaRPr>
          </a:p>
          <a:p>
            <a:pPr>
              <a:buFont typeface="Wingdings" pitchFamily="2" charset="2"/>
              <a:buChar char="§"/>
            </a:pPr>
            <a:endParaRPr lang="en-US" dirty="0"/>
          </a:p>
          <a:p>
            <a:pPr marL="0" indent="0">
              <a:buNone/>
            </a:pPr>
            <a:r>
              <a:rPr lang="en-US" dirty="0"/>
              <a:t> </a:t>
            </a:r>
          </a:p>
        </p:txBody>
      </p:sp>
      <p:pic>
        <p:nvPicPr>
          <p:cNvPr id="4" name="Picture 3">
            <a:extLst>
              <a:ext uri="{FF2B5EF4-FFF2-40B4-BE49-F238E27FC236}">
                <a16:creationId xmlns:a16="http://schemas.microsoft.com/office/drawing/2014/main" id="{EFF61F06-9B4E-A161-8543-930F0C76D45F}"/>
              </a:ext>
            </a:extLst>
          </p:cNvPr>
          <p:cNvPicPr>
            <a:picLocks noChangeAspect="1"/>
          </p:cNvPicPr>
          <p:nvPr/>
        </p:nvPicPr>
        <p:blipFill>
          <a:blip r:embed="rId2"/>
          <a:stretch>
            <a:fillRect/>
          </a:stretch>
        </p:blipFill>
        <p:spPr>
          <a:xfrm>
            <a:off x="9040992" y="502718"/>
            <a:ext cx="2822693" cy="676715"/>
          </a:xfrm>
          <a:prstGeom prst="rect">
            <a:avLst/>
          </a:prstGeom>
        </p:spPr>
      </p:pic>
      <p:sp>
        <p:nvSpPr>
          <p:cNvPr id="5" name="Slide Number Placeholder 4">
            <a:extLst>
              <a:ext uri="{FF2B5EF4-FFF2-40B4-BE49-F238E27FC236}">
                <a16:creationId xmlns:a16="http://schemas.microsoft.com/office/drawing/2014/main" id="{77C9F6E5-C6F1-7C90-4E96-F296D182EDE8}"/>
              </a:ext>
            </a:extLst>
          </p:cNvPr>
          <p:cNvSpPr>
            <a:spLocks noGrp="1"/>
          </p:cNvSpPr>
          <p:nvPr>
            <p:ph type="sldNum" sz="quarter" idx="12"/>
          </p:nvPr>
        </p:nvSpPr>
        <p:spPr/>
        <p:txBody>
          <a:bodyPr/>
          <a:lstStyle/>
          <a:p>
            <a:fld id="{13718C5C-5057-494A-9B5F-32CDE210C4AA}" type="slidenum">
              <a:rPr lang="en-US" smtClean="0"/>
              <a:t>61</a:t>
            </a:fld>
            <a:endParaRPr lang="en-US"/>
          </a:p>
        </p:txBody>
      </p:sp>
    </p:spTree>
    <p:extLst>
      <p:ext uri="{BB962C8B-B14F-4D97-AF65-F5344CB8AC3E}">
        <p14:creationId xmlns:p14="http://schemas.microsoft.com/office/powerpoint/2010/main" val="15314375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954656-E2A7-E20E-D854-899AEA8B77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AA7C95-AEBE-20F7-9A17-9C51B2E90085}"/>
              </a:ext>
            </a:extLst>
          </p:cNvPr>
          <p:cNvSpPr>
            <a:spLocks noGrp="1"/>
          </p:cNvSpPr>
          <p:nvPr>
            <p:ph type="title"/>
          </p:nvPr>
        </p:nvSpPr>
        <p:spPr/>
        <p:txBody>
          <a:bodyPr/>
          <a:lstStyle/>
          <a:p>
            <a:pPr algn="ctr"/>
            <a:r>
              <a:rPr lang="en-US" dirty="0"/>
              <a:t>Talking Points in Support of PLAs: Costs and Competition</a:t>
            </a:r>
          </a:p>
        </p:txBody>
      </p:sp>
      <p:sp>
        <p:nvSpPr>
          <p:cNvPr id="3" name="Content Placeholder 2">
            <a:extLst>
              <a:ext uri="{FF2B5EF4-FFF2-40B4-BE49-F238E27FC236}">
                <a16:creationId xmlns:a16="http://schemas.microsoft.com/office/drawing/2014/main" id="{E4FDB8F8-DED9-998C-5B68-4356E5B58501}"/>
              </a:ext>
            </a:extLst>
          </p:cNvPr>
          <p:cNvSpPr>
            <a:spLocks noGrp="1"/>
          </p:cNvSpPr>
          <p:nvPr>
            <p:ph idx="1"/>
          </p:nvPr>
        </p:nvSpPr>
        <p:spPr>
          <a:xfrm>
            <a:off x="705678" y="2638044"/>
            <a:ext cx="10933043" cy="4083431"/>
          </a:xfrm>
        </p:spPr>
        <p:txBody>
          <a:bodyPr>
            <a:normAutofit fontScale="25000" lnSpcReduction="20000"/>
          </a:bodyPr>
          <a:lstStyle/>
          <a:p>
            <a:pPr marL="0" indent="0">
              <a:buNone/>
            </a:pPr>
            <a:endParaRPr lang="en-US" sz="7400" dirty="0">
              <a:latin typeface="+mn-lt"/>
              <a:cs typeface="Calibri" panose="020F0502020204030204" pitchFamily="34" charset="0"/>
            </a:endParaRPr>
          </a:p>
          <a:p>
            <a:pPr>
              <a:buFont typeface="Wingdings" pitchFamily="2" charset="2"/>
              <a:buChar char="§"/>
            </a:pPr>
            <a:r>
              <a:rPr lang="en-US" sz="7400" dirty="0">
                <a:latin typeface="+mn-lt"/>
                <a:cs typeface="Calibri" panose="020F0502020204030204" pitchFamily="34" charset="0"/>
              </a:rPr>
              <a:t>T</a:t>
            </a:r>
            <a:r>
              <a:rPr lang="en-US" sz="7400" dirty="0">
                <a:effectLst/>
                <a:latin typeface="+mn-lt"/>
              </a:rPr>
              <a:t>he number of bids is not statistically different on PLA projects relative to non-PLA projects. </a:t>
            </a:r>
          </a:p>
          <a:p>
            <a:pPr marL="0" indent="0">
              <a:buNone/>
            </a:pPr>
            <a:endParaRPr lang="en-US" sz="7400" dirty="0">
              <a:effectLst/>
              <a:latin typeface="+mn-lt"/>
            </a:endParaRPr>
          </a:p>
          <a:p>
            <a:pPr>
              <a:buFont typeface="Wingdings" pitchFamily="2" charset="2"/>
              <a:buChar char="§"/>
            </a:pPr>
            <a:r>
              <a:rPr lang="en-US" sz="7400" dirty="0">
                <a:effectLst/>
                <a:latin typeface="+mn-lt"/>
              </a:rPr>
              <a:t>PLAs have no effect on total construction costs, after accounting for project size and complexity, bid competition, and other factors. </a:t>
            </a:r>
          </a:p>
          <a:p>
            <a:pPr marL="0" indent="0">
              <a:buNone/>
            </a:pPr>
            <a:endParaRPr lang="en-US" sz="7400" dirty="0">
              <a:effectLst/>
              <a:latin typeface="+mn-lt"/>
            </a:endParaRPr>
          </a:p>
          <a:p>
            <a:pPr>
              <a:buFont typeface="Wingdings" pitchFamily="2" charset="2"/>
              <a:buChar char="§"/>
            </a:pPr>
            <a:r>
              <a:rPr lang="en-US" sz="7400" dirty="0">
                <a:latin typeface="+mn-lt"/>
              </a:rPr>
              <a:t> A 2015 study on affordable housing in LA demonstrates the importance of understanding whether PLA opponents are making apt comparisons in claiming that costs increase with PLAs. </a:t>
            </a:r>
          </a:p>
          <a:p>
            <a:pPr marL="0" indent="0">
              <a:buNone/>
            </a:pPr>
            <a:endParaRPr lang="en-US" sz="7400" dirty="0">
              <a:latin typeface="+mn-lt"/>
            </a:endParaRPr>
          </a:p>
          <a:p>
            <a:pPr>
              <a:buFont typeface="Wingdings" pitchFamily="2" charset="2"/>
              <a:buChar char="§"/>
            </a:pPr>
            <a:r>
              <a:rPr lang="en-US" sz="7400" dirty="0">
                <a:latin typeface="+mn-lt"/>
              </a:rPr>
              <a:t>According to the 2015 study, on average, housing constructed on PLA projects were larger (more sq. feet) and had more stories and units. Taking those factors into account, the authors found that there was no </a:t>
            </a:r>
            <a:r>
              <a:rPr lang="en-US" sz="8000" b="0" i="0" u="none" strike="noStrike" dirty="0">
                <a:solidFill>
                  <a:srgbClr val="000000"/>
                </a:solidFill>
                <a:effectLst/>
                <a:latin typeface="+mn-lt"/>
              </a:rPr>
              <a:t>statistically significant difference in the cost of PLA affordable housing projects as a group compared to non-PLA affordable housing projects as a group.</a:t>
            </a:r>
            <a:endParaRPr lang="en-US" sz="7400" dirty="0">
              <a:effectLst/>
              <a:latin typeface="+mn-lt"/>
            </a:endParaRPr>
          </a:p>
          <a:p>
            <a:pPr>
              <a:buFont typeface="Wingdings" pitchFamily="2" charset="2"/>
              <a:buChar char="§"/>
            </a:pPr>
            <a:endParaRPr lang="en-US" sz="7400" dirty="0">
              <a:latin typeface="+mn-lt"/>
            </a:endParaRPr>
          </a:p>
          <a:p>
            <a:pPr marL="0" indent="0">
              <a:buNone/>
            </a:pPr>
            <a:endParaRPr lang="en-US" sz="7400" dirty="0">
              <a:effectLst/>
              <a:latin typeface="+mn-lt"/>
            </a:endParaRPr>
          </a:p>
          <a:p>
            <a:pPr>
              <a:buFont typeface="Wingdings" pitchFamily="2" charset="2"/>
              <a:buChar char="§"/>
            </a:pPr>
            <a:endParaRPr lang="en-US" sz="2400" dirty="0">
              <a:effectLst/>
              <a:latin typeface="+mn-lt"/>
            </a:endParaRPr>
          </a:p>
          <a:p>
            <a:pPr>
              <a:buFont typeface="Wingdings" pitchFamily="2" charset="2"/>
              <a:buChar char="§"/>
            </a:pPr>
            <a:endParaRPr lang="en-US" dirty="0">
              <a:effectLst/>
              <a:latin typeface="+mn-lt"/>
            </a:endParaRPr>
          </a:p>
          <a:p>
            <a:pPr>
              <a:buFont typeface="Wingdings" pitchFamily="2" charset="2"/>
              <a:buChar char="§"/>
            </a:pPr>
            <a:endParaRPr lang="en-US" sz="1800" dirty="0">
              <a:effectLst/>
              <a:latin typeface="SymbolMT"/>
            </a:endParaRPr>
          </a:p>
          <a:p>
            <a:pPr marL="0" indent="0">
              <a:buNone/>
            </a:pPr>
            <a:endParaRPr lang="en-US" sz="2000" dirty="0">
              <a:latin typeface="Calibri" panose="020F0502020204030204" pitchFamily="34" charset="0"/>
              <a:cs typeface="Calibri" panose="020F0502020204030204" pitchFamily="34" charset="0"/>
            </a:endParaRPr>
          </a:p>
          <a:p>
            <a:pPr>
              <a:buFont typeface="Wingdings" pitchFamily="2" charset="2"/>
              <a:buChar char="§"/>
            </a:pPr>
            <a:endParaRPr lang="en-US" dirty="0"/>
          </a:p>
          <a:p>
            <a:pPr marL="0" indent="0">
              <a:buNone/>
            </a:pPr>
            <a:r>
              <a:rPr lang="en-US" dirty="0"/>
              <a:t> </a:t>
            </a:r>
          </a:p>
        </p:txBody>
      </p:sp>
      <p:pic>
        <p:nvPicPr>
          <p:cNvPr id="4" name="Picture 3">
            <a:extLst>
              <a:ext uri="{FF2B5EF4-FFF2-40B4-BE49-F238E27FC236}">
                <a16:creationId xmlns:a16="http://schemas.microsoft.com/office/drawing/2014/main" id="{46DAC77F-4EA7-4890-DB78-AC14EF7E85AA}"/>
              </a:ext>
            </a:extLst>
          </p:cNvPr>
          <p:cNvPicPr>
            <a:picLocks noChangeAspect="1"/>
          </p:cNvPicPr>
          <p:nvPr/>
        </p:nvPicPr>
        <p:blipFill>
          <a:blip r:embed="rId2"/>
          <a:stretch>
            <a:fillRect/>
          </a:stretch>
        </p:blipFill>
        <p:spPr>
          <a:xfrm>
            <a:off x="9040992" y="502718"/>
            <a:ext cx="2822693" cy="676715"/>
          </a:xfrm>
          <a:prstGeom prst="rect">
            <a:avLst/>
          </a:prstGeom>
        </p:spPr>
      </p:pic>
      <p:sp>
        <p:nvSpPr>
          <p:cNvPr id="5" name="Slide Number Placeholder 4">
            <a:extLst>
              <a:ext uri="{FF2B5EF4-FFF2-40B4-BE49-F238E27FC236}">
                <a16:creationId xmlns:a16="http://schemas.microsoft.com/office/drawing/2014/main" id="{095B0675-D36C-46E9-55F7-9177D02E449B}"/>
              </a:ext>
            </a:extLst>
          </p:cNvPr>
          <p:cNvSpPr>
            <a:spLocks noGrp="1"/>
          </p:cNvSpPr>
          <p:nvPr>
            <p:ph type="sldNum" sz="quarter" idx="12"/>
          </p:nvPr>
        </p:nvSpPr>
        <p:spPr/>
        <p:txBody>
          <a:bodyPr/>
          <a:lstStyle/>
          <a:p>
            <a:fld id="{13718C5C-5057-494A-9B5F-32CDE210C4AA}" type="slidenum">
              <a:rPr lang="en-US" smtClean="0"/>
              <a:t>62</a:t>
            </a:fld>
            <a:endParaRPr lang="en-US"/>
          </a:p>
        </p:txBody>
      </p:sp>
    </p:spTree>
    <p:extLst>
      <p:ext uri="{BB962C8B-B14F-4D97-AF65-F5344CB8AC3E}">
        <p14:creationId xmlns:p14="http://schemas.microsoft.com/office/powerpoint/2010/main" val="312164363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a:extLst>
            <a:ext uri="{FF2B5EF4-FFF2-40B4-BE49-F238E27FC236}">
              <a16:creationId xmlns:a16="http://schemas.microsoft.com/office/drawing/2014/main" id="{1FA389F2-23ED-0353-8807-550AB8FF00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02986D-2908-EC4E-310F-86452C23B9FF}"/>
              </a:ext>
            </a:extLst>
          </p:cNvPr>
          <p:cNvSpPr>
            <a:spLocks noGrp="1"/>
          </p:cNvSpPr>
          <p:nvPr>
            <p:ph type="title"/>
          </p:nvPr>
        </p:nvSpPr>
        <p:spPr/>
        <p:txBody>
          <a:bodyPr/>
          <a:lstStyle/>
          <a:p>
            <a:pPr algn="ctr"/>
            <a:r>
              <a:rPr lang="en-US" dirty="0"/>
              <a:t>Additional Talking Points in Support of PLAs</a:t>
            </a:r>
          </a:p>
        </p:txBody>
      </p:sp>
      <p:sp>
        <p:nvSpPr>
          <p:cNvPr id="3" name="Content Placeholder 2">
            <a:extLst>
              <a:ext uri="{FF2B5EF4-FFF2-40B4-BE49-F238E27FC236}">
                <a16:creationId xmlns:a16="http://schemas.microsoft.com/office/drawing/2014/main" id="{80D7824E-DAE9-14BE-9D73-0D2F52DD5D1D}"/>
              </a:ext>
            </a:extLst>
          </p:cNvPr>
          <p:cNvSpPr>
            <a:spLocks noGrp="1"/>
          </p:cNvSpPr>
          <p:nvPr>
            <p:ph idx="1"/>
          </p:nvPr>
        </p:nvSpPr>
        <p:spPr>
          <a:xfrm>
            <a:off x="705678" y="2638044"/>
            <a:ext cx="10933043" cy="3936376"/>
          </a:xfrm>
        </p:spPr>
        <p:txBody>
          <a:bodyPr>
            <a:normAutofit fontScale="25000" lnSpcReduction="20000"/>
          </a:bodyPr>
          <a:lstStyle/>
          <a:p>
            <a:pPr marL="0" indent="0">
              <a:buNone/>
            </a:pPr>
            <a:endParaRPr lang="en-US" sz="9600" dirty="0">
              <a:latin typeface="Calibri" panose="020F0502020204030204" pitchFamily="34" charset="0"/>
              <a:cs typeface="Calibri" panose="020F0502020204030204" pitchFamily="34" charset="0"/>
            </a:endParaRPr>
          </a:p>
          <a:p>
            <a:pPr>
              <a:buFont typeface="Wingdings" pitchFamily="2" charset="2"/>
              <a:buChar char="§"/>
            </a:pPr>
            <a:r>
              <a:rPr lang="en-US" sz="8000" dirty="0">
                <a:effectLst/>
                <a:latin typeface="Calibri" panose="020F0502020204030204" pitchFamily="34" charset="0"/>
                <a:cs typeface="Calibri" panose="020F0502020204030204" pitchFamily="34" charset="0"/>
              </a:rPr>
              <a:t>Non-union contractors are </a:t>
            </a:r>
            <a:r>
              <a:rPr lang="en-US" sz="8000" b="1" dirty="0">
                <a:effectLst/>
                <a:latin typeface="Calibri" panose="020F0502020204030204" pitchFamily="34" charset="0"/>
                <a:cs typeface="Calibri" panose="020F0502020204030204" pitchFamily="34" charset="0"/>
              </a:rPr>
              <a:t>not</a:t>
            </a:r>
            <a:r>
              <a:rPr lang="en-US" sz="8000" dirty="0">
                <a:effectLst/>
                <a:latin typeface="Calibri" panose="020F0502020204030204" pitchFamily="34" charset="0"/>
                <a:cs typeface="Calibri" panose="020F0502020204030204" pitchFamily="34" charset="0"/>
              </a:rPr>
              <a:t> required to make contributions to jointly-sponsor funds, such as health &amp; welfare, pension, and apprenticeship. </a:t>
            </a:r>
          </a:p>
          <a:p>
            <a:pPr marL="0" indent="0">
              <a:buNone/>
            </a:pPr>
            <a:endParaRPr lang="en-US" sz="8000" dirty="0">
              <a:effectLst/>
              <a:latin typeface="Calibri" panose="020F0502020204030204" pitchFamily="34" charset="0"/>
              <a:cs typeface="Calibri" panose="020F0502020204030204" pitchFamily="34" charset="0"/>
            </a:endParaRPr>
          </a:p>
          <a:p>
            <a:pPr marL="0" indent="0">
              <a:buNone/>
            </a:pPr>
            <a:endParaRPr lang="en-US" sz="8000" dirty="0">
              <a:effectLst/>
              <a:latin typeface="Calibri" panose="020F0502020204030204" pitchFamily="34" charset="0"/>
              <a:cs typeface="Calibri" panose="020F0502020204030204" pitchFamily="34" charset="0"/>
            </a:endParaRPr>
          </a:p>
          <a:p>
            <a:pPr>
              <a:buFont typeface="Wingdings" pitchFamily="2" charset="2"/>
              <a:buChar char="§"/>
            </a:pPr>
            <a:r>
              <a:rPr lang="en-US" sz="8000" dirty="0">
                <a:effectLst/>
                <a:latin typeface="Calibri" panose="020F0502020204030204" pitchFamily="34" charset="0"/>
                <a:cs typeface="Calibri" panose="020F0502020204030204" pitchFamily="34" charset="0"/>
              </a:rPr>
              <a:t> As stated in the 2023 OMB memo, “</a:t>
            </a:r>
            <a:r>
              <a:rPr lang="en-US" sz="8000" dirty="0">
                <a:solidFill>
                  <a:srgbClr val="000000"/>
                </a:solidFill>
                <a:latin typeface="Calibri" panose="020F0502020204030204" pitchFamily="34" charset="0"/>
                <a:cs typeface="Calibri" panose="020F0502020204030204" pitchFamily="34" charset="0"/>
              </a:rPr>
              <a:t>n</a:t>
            </a:r>
            <a:r>
              <a:rPr lang="en-US" sz="8000" b="0" i="0" u="none" strike="noStrike" dirty="0">
                <a:solidFill>
                  <a:srgbClr val="000000"/>
                </a:solidFill>
                <a:effectLst/>
                <a:latin typeface="Calibri" panose="020F0502020204030204" pitchFamily="34" charset="0"/>
                <a:cs typeface="Calibri" panose="020F0502020204030204" pitchFamily="34" charset="0"/>
              </a:rPr>
              <a:t>on-union contractors are free to negotiate provisions in PLAs to accommodate existing fringe benefits … For example, a PLA may allow non-union contractors to opt out of contributing to health and welfare funds designated under the PLA, if the benefits provided by the non-union contractor are equal in value to those provided under the PLA.”</a:t>
            </a:r>
            <a:r>
              <a:rPr lang="en-US" sz="8000" dirty="0">
                <a:effectLst/>
                <a:latin typeface="Calibri" panose="020F0502020204030204" pitchFamily="34" charset="0"/>
                <a:cs typeface="Calibri" panose="020F0502020204030204" pitchFamily="34" charset="0"/>
              </a:rPr>
              <a:t> </a:t>
            </a:r>
          </a:p>
          <a:p>
            <a:pPr marL="0" indent="0">
              <a:buNone/>
            </a:pPr>
            <a:endParaRPr lang="en-US" sz="8000" dirty="0">
              <a:effectLst/>
              <a:latin typeface="Calibri" panose="020F0502020204030204" pitchFamily="34" charset="0"/>
              <a:cs typeface="Calibri" panose="020F0502020204030204" pitchFamily="34" charset="0"/>
            </a:endParaRPr>
          </a:p>
          <a:p>
            <a:pPr marL="0" indent="0">
              <a:buNone/>
            </a:pPr>
            <a:endParaRPr lang="en-US" sz="8000" dirty="0">
              <a:effectLst/>
              <a:latin typeface="Calibri" panose="020F0502020204030204" pitchFamily="34" charset="0"/>
              <a:cs typeface="Calibri" panose="020F0502020204030204" pitchFamily="34" charset="0"/>
            </a:endParaRPr>
          </a:p>
          <a:p>
            <a:pPr>
              <a:buFont typeface="Wingdings" pitchFamily="2" charset="2"/>
              <a:buChar char="§"/>
            </a:pPr>
            <a:r>
              <a:rPr lang="en-US" sz="8000" dirty="0">
                <a:effectLst/>
                <a:latin typeface="Calibri" panose="020F0502020204030204" pitchFamily="34" charset="0"/>
                <a:cs typeface="Calibri" panose="020F0502020204030204" pitchFamily="34" charset="0"/>
              </a:rPr>
              <a:t>Please refer </a:t>
            </a:r>
            <a:r>
              <a:rPr lang="en-US" sz="8000" kern="100" dirty="0">
                <a:latin typeface="Calibri" panose="020F0502020204030204" pitchFamily="34" charset="0"/>
                <a:ea typeface="Calibri" panose="020F0502020204030204" pitchFamily="34" charset="0"/>
                <a:cs typeface="Calibri" panose="020F0502020204030204" pitchFamily="34" charset="0"/>
              </a:rPr>
              <a:t>Part I of the SMART-SMACNA’s PLA webinar held on July  10, 2023 for more information on the benefits of PLAs.</a:t>
            </a:r>
            <a:endParaRPr lang="en-US" sz="8000" dirty="0">
              <a:effectLst/>
              <a:latin typeface="Calibri" panose="020F0502020204030204" pitchFamily="34" charset="0"/>
              <a:cs typeface="Calibri" panose="020F0502020204030204" pitchFamily="34" charset="0"/>
            </a:endParaRPr>
          </a:p>
          <a:p>
            <a:pPr>
              <a:buFont typeface="Wingdings" pitchFamily="2" charset="2"/>
              <a:buChar char="§"/>
            </a:pPr>
            <a:endParaRPr lang="en-US" sz="2000" dirty="0">
              <a:latin typeface="+mn-lt"/>
            </a:endParaRPr>
          </a:p>
          <a:p>
            <a:pPr>
              <a:buFont typeface="Wingdings" pitchFamily="2" charset="2"/>
              <a:buChar char="§"/>
            </a:pPr>
            <a:endParaRPr lang="en-US" sz="2000" dirty="0">
              <a:effectLst/>
              <a:latin typeface="+mn-lt"/>
            </a:endParaRPr>
          </a:p>
          <a:p>
            <a:pPr>
              <a:buFont typeface="Wingdings" pitchFamily="2" charset="2"/>
              <a:buChar char="§"/>
            </a:pPr>
            <a:endParaRPr lang="en-US" sz="1800" dirty="0">
              <a:effectLst/>
              <a:latin typeface="SymbolMT"/>
            </a:endParaRPr>
          </a:p>
          <a:p>
            <a:pPr marL="0" indent="0">
              <a:buNone/>
            </a:pPr>
            <a:endParaRPr lang="en-US" sz="2000" dirty="0">
              <a:latin typeface="Calibri" panose="020F0502020204030204" pitchFamily="34" charset="0"/>
              <a:cs typeface="Calibri" panose="020F0502020204030204" pitchFamily="34" charset="0"/>
            </a:endParaRPr>
          </a:p>
          <a:p>
            <a:pPr>
              <a:buFont typeface="Wingdings" pitchFamily="2" charset="2"/>
              <a:buChar char="§"/>
            </a:pPr>
            <a:endParaRPr lang="en-US" dirty="0"/>
          </a:p>
          <a:p>
            <a:pPr marL="0" indent="0">
              <a:buNone/>
            </a:pPr>
            <a:r>
              <a:rPr lang="en-US" dirty="0"/>
              <a:t> </a:t>
            </a:r>
          </a:p>
        </p:txBody>
      </p:sp>
      <p:pic>
        <p:nvPicPr>
          <p:cNvPr id="4" name="Picture 3">
            <a:extLst>
              <a:ext uri="{FF2B5EF4-FFF2-40B4-BE49-F238E27FC236}">
                <a16:creationId xmlns:a16="http://schemas.microsoft.com/office/drawing/2014/main" id="{8656CC2C-9A89-729A-6551-FA2746245984}"/>
              </a:ext>
            </a:extLst>
          </p:cNvPr>
          <p:cNvPicPr>
            <a:picLocks noChangeAspect="1"/>
          </p:cNvPicPr>
          <p:nvPr/>
        </p:nvPicPr>
        <p:blipFill>
          <a:blip r:embed="rId2"/>
          <a:stretch>
            <a:fillRect/>
          </a:stretch>
        </p:blipFill>
        <p:spPr>
          <a:xfrm>
            <a:off x="9040992" y="502718"/>
            <a:ext cx="2822693" cy="676715"/>
          </a:xfrm>
          <a:prstGeom prst="rect">
            <a:avLst/>
          </a:prstGeom>
        </p:spPr>
      </p:pic>
      <p:sp>
        <p:nvSpPr>
          <p:cNvPr id="5" name="Slide Number Placeholder 4">
            <a:extLst>
              <a:ext uri="{FF2B5EF4-FFF2-40B4-BE49-F238E27FC236}">
                <a16:creationId xmlns:a16="http://schemas.microsoft.com/office/drawing/2014/main" id="{B8876380-E889-B0A0-050C-C77F877039D9}"/>
              </a:ext>
            </a:extLst>
          </p:cNvPr>
          <p:cNvSpPr>
            <a:spLocks noGrp="1"/>
          </p:cNvSpPr>
          <p:nvPr>
            <p:ph type="sldNum" sz="quarter" idx="12"/>
          </p:nvPr>
        </p:nvSpPr>
        <p:spPr/>
        <p:txBody>
          <a:bodyPr/>
          <a:lstStyle/>
          <a:p>
            <a:fld id="{13718C5C-5057-494A-9B5F-32CDE210C4AA}" type="slidenum">
              <a:rPr lang="en-US" smtClean="0"/>
              <a:t>63</a:t>
            </a:fld>
            <a:endParaRPr lang="en-US"/>
          </a:p>
        </p:txBody>
      </p:sp>
    </p:spTree>
    <p:extLst>
      <p:ext uri="{BB962C8B-B14F-4D97-AF65-F5344CB8AC3E}">
        <p14:creationId xmlns:p14="http://schemas.microsoft.com/office/powerpoint/2010/main" val="347065023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2930D3-692C-44F9-CE62-DB0BA72A29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12C87A-9D0B-88EB-54F1-B39C232F860E}"/>
              </a:ext>
            </a:extLst>
          </p:cNvPr>
          <p:cNvSpPr>
            <a:spLocks noGrp="1"/>
          </p:cNvSpPr>
          <p:nvPr>
            <p:ph type="title"/>
          </p:nvPr>
        </p:nvSpPr>
        <p:spPr/>
        <p:txBody>
          <a:bodyPr/>
          <a:lstStyle/>
          <a:p>
            <a:pPr algn="ctr"/>
            <a:r>
              <a:rPr lang="en-US" dirty="0"/>
              <a:t>Follow Up Questions </a:t>
            </a:r>
          </a:p>
        </p:txBody>
      </p:sp>
      <p:sp>
        <p:nvSpPr>
          <p:cNvPr id="3" name="Content Placeholder 2">
            <a:extLst>
              <a:ext uri="{FF2B5EF4-FFF2-40B4-BE49-F238E27FC236}">
                <a16:creationId xmlns:a16="http://schemas.microsoft.com/office/drawing/2014/main" id="{9C98038A-98B7-C2CB-DD9D-A4725CD3884A}"/>
              </a:ext>
            </a:extLst>
          </p:cNvPr>
          <p:cNvSpPr>
            <a:spLocks noGrp="1"/>
          </p:cNvSpPr>
          <p:nvPr>
            <p:ph idx="1"/>
          </p:nvPr>
        </p:nvSpPr>
        <p:spPr>
          <a:xfrm>
            <a:off x="497840" y="2716848"/>
            <a:ext cx="10541000" cy="3364865"/>
          </a:xfrm>
        </p:spPr>
        <p:txBody>
          <a:bodyPr>
            <a:normAutofit/>
          </a:bodyPr>
          <a:lstStyle/>
          <a:p>
            <a:pPr marL="0" indent="0">
              <a:buNone/>
            </a:pPr>
            <a:r>
              <a:rPr lang="en-US" sz="2800" dirty="0">
                <a:latin typeface="Calibri" panose="020F0502020204030204" pitchFamily="34" charset="0"/>
                <a:cs typeface="Calibri" panose="020F0502020204030204" pitchFamily="34" charset="0"/>
              </a:rPr>
              <a:t>  </a:t>
            </a:r>
          </a:p>
          <a:p>
            <a:pPr marL="0" indent="0">
              <a:buNone/>
            </a:pPr>
            <a:endParaRPr lang="en-US" sz="2800" dirty="0">
              <a:latin typeface="Calibri" panose="020F0502020204030204" pitchFamily="34" charset="0"/>
              <a:cs typeface="Calibri" panose="020F0502020204030204" pitchFamily="34" charset="0"/>
            </a:endParaRPr>
          </a:p>
          <a:p>
            <a:pPr>
              <a:buFont typeface="Wingdings" pitchFamily="2" charset="2"/>
              <a:buChar char="§"/>
            </a:pPr>
            <a:r>
              <a:rPr lang="en-US" sz="2400" dirty="0">
                <a:latin typeface="Calibri" panose="020F0502020204030204" pitchFamily="34" charset="0"/>
                <a:cs typeface="Calibri" panose="020F0502020204030204" pitchFamily="34" charset="0"/>
              </a:rPr>
              <a:t>Contact information:  </a:t>
            </a:r>
            <a:r>
              <a:rPr lang="en-US" sz="2400" dirty="0">
                <a:latin typeface="Calibri" panose="020F0502020204030204" pitchFamily="34" charset="0"/>
                <a:cs typeface="Calibri" panose="020F0502020204030204" pitchFamily="34" charset="0"/>
                <a:hlinkClick r:id="rId2"/>
              </a:rPr>
              <a:t>liznadeau@gmail.com</a:t>
            </a:r>
            <a:r>
              <a:rPr lang="en-US" sz="2400" dirty="0">
                <a:latin typeface="Calibri" panose="020F0502020204030204" pitchFamily="34" charset="0"/>
                <a:cs typeface="Calibri" panose="020F0502020204030204" pitchFamily="34" charset="0"/>
              </a:rPr>
              <a:t> or </a:t>
            </a:r>
            <a:r>
              <a:rPr lang="en-US" sz="24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gcollins@felhaber.com</a:t>
            </a:r>
            <a:endParaRPr lang="en-US" sz="24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endParaRPr>
          </a:p>
          <a:p>
            <a:pPr>
              <a:buFont typeface="Wingdings" pitchFamily="2" charset="2"/>
              <a:buChar char="§"/>
            </a:pPr>
            <a:endParaRPr lang="en-US" sz="2400" u="sng" dirty="0">
              <a:solidFill>
                <a:srgbClr val="0563C1"/>
              </a:solidFill>
              <a:latin typeface="Calibri" panose="020F0502020204030204" pitchFamily="34" charset="0"/>
              <a:cs typeface="Calibri" panose="020F0502020204030204" pitchFamily="34" charset="0"/>
            </a:endParaRPr>
          </a:p>
          <a:p>
            <a:pPr>
              <a:buFont typeface="Wingdings" pitchFamily="2" charset="2"/>
              <a:buChar char="§"/>
            </a:pPr>
            <a:endParaRPr lang="en-US" sz="2400" u="sng" dirty="0">
              <a:solidFill>
                <a:srgbClr val="0563C1"/>
              </a:solidFill>
              <a:effectLst/>
              <a:latin typeface="Calibri" panose="020F0502020204030204" pitchFamily="34" charset="0"/>
              <a:cs typeface="Calibri" panose="020F0502020204030204" pitchFamily="34" charset="0"/>
            </a:endParaRPr>
          </a:p>
          <a:p>
            <a:pPr marL="0" indent="0">
              <a:buNone/>
            </a:pPr>
            <a:r>
              <a:rPr lang="en-US" sz="2400" dirty="0">
                <a:effectLst/>
                <a:latin typeface="Calibri" panose="020F0502020204030204" pitchFamily="34" charset="0"/>
                <a:cs typeface="Calibri" panose="020F0502020204030204" pitchFamily="34" charset="0"/>
              </a:rPr>
              <a:t> </a:t>
            </a:r>
            <a:endParaRPr lang="en-US" sz="2400" dirty="0">
              <a:latin typeface="Calibri" panose="020F0502020204030204" pitchFamily="34" charset="0"/>
              <a:cs typeface="Calibri" panose="020F0502020204030204" pitchFamily="34" charset="0"/>
            </a:endParaRPr>
          </a:p>
          <a:p>
            <a:endParaRPr lang="en-US"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2">
                  <a:lumMod val="60000"/>
                  <a:lumOff val="40000"/>
                </a:schemeClr>
              </a:solidFill>
            </a:endParaRPr>
          </a:p>
        </p:txBody>
      </p:sp>
      <p:pic>
        <p:nvPicPr>
          <p:cNvPr id="4" name="Picture 3">
            <a:extLst>
              <a:ext uri="{FF2B5EF4-FFF2-40B4-BE49-F238E27FC236}">
                <a16:creationId xmlns:a16="http://schemas.microsoft.com/office/drawing/2014/main" id="{6858333B-6910-066A-C808-654ABC9492AB}"/>
              </a:ext>
            </a:extLst>
          </p:cNvPr>
          <p:cNvPicPr>
            <a:picLocks noChangeAspect="1"/>
          </p:cNvPicPr>
          <p:nvPr/>
        </p:nvPicPr>
        <p:blipFill>
          <a:blip r:embed="rId4"/>
          <a:stretch>
            <a:fillRect/>
          </a:stretch>
        </p:blipFill>
        <p:spPr>
          <a:xfrm>
            <a:off x="8928849" y="511344"/>
            <a:ext cx="2822693" cy="676715"/>
          </a:xfrm>
          <a:prstGeom prst="rect">
            <a:avLst/>
          </a:prstGeom>
        </p:spPr>
      </p:pic>
      <p:sp>
        <p:nvSpPr>
          <p:cNvPr id="5" name="Slide Number Placeholder 4">
            <a:extLst>
              <a:ext uri="{FF2B5EF4-FFF2-40B4-BE49-F238E27FC236}">
                <a16:creationId xmlns:a16="http://schemas.microsoft.com/office/drawing/2014/main" id="{C2BFEF11-3DA7-2B0A-4180-4B86505F8087}"/>
              </a:ext>
            </a:extLst>
          </p:cNvPr>
          <p:cNvSpPr>
            <a:spLocks noGrp="1"/>
          </p:cNvSpPr>
          <p:nvPr>
            <p:ph type="sldNum" sz="quarter" idx="12"/>
          </p:nvPr>
        </p:nvSpPr>
        <p:spPr/>
        <p:txBody>
          <a:bodyPr/>
          <a:lstStyle/>
          <a:p>
            <a:fld id="{13718C5C-5057-494A-9B5F-32CDE210C4AA}" type="slidenum">
              <a:rPr lang="en-US" smtClean="0"/>
              <a:t>64</a:t>
            </a:fld>
            <a:endParaRPr lang="en-US"/>
          </a:p>
        </p:txBody>
      </p:sp>
    </p:spTree>
    <p:extLst>
      <p:ext uri="{BB962C8B-B14F-4D97-AF65-F5344CB8AC3E}">
        <p14:creationId xmlns:p14="http://schemas.microsoft.com/office/powerpoint/2010/main" val="173350231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F6D017-D105-723A-0A56-73764D970D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CA7F68-820E-A3EA-F432-08BA9B8C8626}"/>
              </a:ext>
            </a:extLst>
          </p:cNvPr>
          <p:cNvSpPr>
            <a:spLocks noGrp="1"/>
          </p:cNvSpPr>
          <p:nvPr>
            <p:ph type="title"/>
          </p:nvPr>
        </p:nvSpPr>
        <p:spPr>
          <a:xfrm>
            <a:off x="497840" y="2716213"/>
            <a:ext cx="10855960" cy="1682167"/>
          </a:xfrm>
        </p:spPr>
        <p:txBody>
          <a:bodyPr/>
          <a:lstStyle/>
          <a:p>
            <a:pPr algn="ctr"/>
            <a:r>
              <a:rPr lang="en-US" dirty="0"/>
              <a:t>Resources for Additional Information</a:t>
            </a:r>
          </a:p>
        </p:txBody>
      </p:sp>
      <p:sp>
        <p:nvSpPr>
          <p:cNvPr id="5" name="Slide Number Placeholder 4">
            <a:extLst>
              <a:ext uri="{FF2B5EF4-FFF2-40B4-BE49-F238E27FC236}">
                <a16:creationId xmlns:a16="http://schemas.microsoft.com/office/drawing/2014/main" id="{E6FA667C-D151-ACBE-150E-8BC1CDB36E2A}"/>
              </a:ext>
            </a:extLst>
          </p:cNvPr>
          <p:cNvSpPr>
            <a:spLocks noGrp="1"/>
          </p:cNvSpPr>
          <p:nvPr>
            <p:ph type="sldNum" sz="quarter" idx="12"/>
          </p:nvPr>
        </p:nvSpPr>
        <p:spPr/>
        <p:txBody>
          <a:bodyPr/>
          <a:lstStyle/>
          <a:p>
            <a:fld id="{13718C5C-5057-494A-9B5F-32CDE210C4AA}" type="slidenum">
              <a:rPr lang="en-US" smtClean="0"/>
              <a:t>65</a:t>
            </a:fld>
            <a:endParaRPr lang="en-US"/>
          </a:p>
        </p:txBody>
      </p:sp>
      <p:sp>
        <p:nvSpPr>
          <p:cNvPr id="3" name="Content Placeholder 2">
            <a:extLst>
              <a:ext uri="{FF2B5EF4-FFF2-40B4-BE49-F238E27FC236}">
                <a16:creationId xmlns:a16="http://schemas.microsoft.com/office/drawing/2014/main" id="{91D04B4C-BF79-6D8C-7023-99092017BAC2}"/>
              </a:ext>
            </a:extLst>
          </p:cNvPr>
          <p:cNvSpPr>
            <a:spLocks noGrp="1"/>
          </p:cNvSpPr>
          <p:nvPr>
            <p:ph idx="4294967295"/>
          </p:nvPr>
        </p:nvSpPr>
        <p:spPr>
          <a:xfrm>
            <a:off x="838200" y="2716213"/>
            <a:ext cx="9702800" cy="3365500"/>
          </a:xfrm>
        </p:spPr>
        <p:txBody>
          <a:bodyPr>
            <a:normAutofit/>
          </a:bodyPr>
          <a:lstStyle/>
          <a:p>
            <a:pPr marL="0" indent="0">
              <a:buNone/>
            </a:pPr>
            <a:r>
              <a:rPr lang="en-US" sz="2800" dirty="0">
                <a:latin typeface="Calibri" panose="020F0502020204030204" pitchFamily="34" charset="0"/>
                <a:cs typeface="Calibri" panose="020F0502020204030204" pitchFamily="34" charset="0"/>
              </a:rPr>
              <a:t>  </a:t>
            </a:r>
          </a:p>
          <a:p>
            <a:pPr marL="0" indent="0">
              <a:buNone/>
            </a:pPr>
            <a:endParaRPr lang="en-US" sz="2800" dirty="0">
              <a:latin typeface="Calibri" panose="020F0502020204030204" pitchFamily="34" charset="0"/>
              <a:cs typeface="Calibri" panose="020F0502020204030204" pitchFamily="34" charset="0"/>
            </a:endParaRPr>
          </a:p>
          <a:p>
            <a:pPr lvl="3">
              <a:buFont typeface="Wingdings" pitchFamily="2" charset="2"/>
              <a:buChar char="§"/>
            </a:pPr>
            <a:endParaRPr lang="en-US" sz="1800" u="sng" dirty="0">
              <a:solidFill>
                <a:srgbClr val="0563C1"/>
              </a:solidFill>
              <a:latin typeface="Calibri" panose="020F0502020204030204" pitchFamily="34" charset="0"/>
              <a:cs typeface="Calibri" panose="020F0502020204030204" pitchFamily="34" charset="0"/>
            </a:endParaRPr>
          </a:p>
          <a:p>
            <a:pPr>
              <a:buFont typeface="Wingdings" pitchFamily="2" charset="2"/>
              <a:buChar char="§"/>
            </a:pPr>
            <a:endParaRPr lang="en-US" sz="2400" u="sng" dirty="0">
              <a:solidFill>
                <a:srgbClr val="0563C1"/>
              </a:solidFill>
              <a:effectLst/>
              <a:latin typeface="Calibri" panose="020F0502020204030204" pitchFamily="34" charset="0"/>
              <a:cs typeface="Calibri" panose="020F0502020204030204" pitchFamily="34" charset="0"/>
            </a:endParaRPr>
          </a:p>
          <a:p>
            <a:pPr marL="0" indent="0">
              <a:buNone/>
            </a:pPr>
            <a:r>
              <a:rPr lang="en-US" sz="2400" dirty="0">
                <a:effectLst/>
                <a:latin typeface="Calibri" panose="020F0502020204030204" pitchFamily="34" charset="0"/>
                <a:cs typeface="Calibri" panose="020F0502020204030204" pitchFamily="34" charset="0"/>
              </a:rPr>
              <a:t> </a:t>
            </a:r>
            <a:endParaRPr lang="en-US" sz="2400" dirty="0">
              <a:latin typeface="Calibri" panose="020F0502020204030204" pitchFamily="34" charset="0"/>
              <a:cs typeface="Calibri" panose="020F0502020204030204" pitchFamily="34" charset="0"/>
            </a:endParaRPr>
          </a:p>
          <a:p>
            <a:endParaRPr lang="en-US"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2">
                  <a:lumMod val="60000"/>
                  <a:lumOff val="40000"/>
                </a:schemeClr>
              </a:solidFill>
            </a:endParaRPr>
          </a:p>
        </p:txBody>
      </p:sp>
      <p:pic>
        <p:nvPicPr>
          <p:cNvPr id="4" name="Picture 3">
            <a:extLst>
              <a:ext uri="{FF2B5EF4-FFF2-40B4-BE49-F238E27FC236}">
                <a16:creationId xmlns:a16="http://schemas.microsoft.com/office/drawing/2014/main" id="{591C4126-BC4D-1158-CC58-D978CB25C9F8}"/>
              </a:ext>
            </a:extLst>
          </p:cNvPr>
          <p:cNvPicPr>
            <a:picLocks noChangeAspect="1"/>
          </p:cNvPicPr>
          <p:nvPr/>
        </p:nvPicPr>
        <p:blipFill>
          <a:blip r:embed="rId2"/>
          <a:stretch>
            <a:fillRect/>
          </a:stretch>
        </p:blipFill>
        <p:spPr>
          <a:xfrm>
            <a:off x="8928849" y="511344"/>
            <a:ext cx="2822693" cy="676715"/>
          </a:xfrm>
          <a:prstGeom prst="rect">
            <a:avLst/>
          </a:prstGeom>
        </p:spPr>
      </p:pic>
    </p:spTree>
    <p:extLst>
      <p:ext uri="{BB962C8B-B14F-4D97-AF65-F5344CB8AC3E}">
        <p14:creationId xmlns:p14="http://schemas.microsoft.com/office/powerpoint/2010/main" val="45896550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98C2BB-F892-503D-3B95-2E1AB4C0D9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9D6CEA-7F41-E97C-951D-98EB35A3E31B}"/>
              </a:ext>
            </a:extLst>
          </p:cNvPr>
          <p:cNvSpPr>
            <a:spLocks noGrp="1"/>
          </p:cNvSpPr>
          <p:nvPr>
            <p:ph type="title"/>
          </p:nvPr>
        </p:nvSpPr>
        <p:spPr/>
        <p:txBody>
          <a:bodyPr/>
          <a:lstStyle/>
          <a:p>
            <a:pPr algn="ctr"/>
            <a:r>
              <a:rPr lang="en-US" dirty="0"/>
              <a:t>Biden EO and Final Rule </a:t>
            </a:r>
          </a:p>
        </p:txBody>
      </p:sp>
      <p:sp>
        <p:nvSpPr>
          <p:cNvPr id="3" name="Content Placeholder 2">
            <a:extLst>
              <a:ext uri="{FF2B5EF4-FFF2-40B4-BE49-F238E27FC236}">
                <a16:creationId xmlns:a16="http://schemas.microsoft.com/office/drawing/2014/main" id="{0AB6096C-4EC0-DC45-0B9D-960182ADE2E8}"/>
              </a:ext>
            </a:extLst>
          </p:cNvPr>
          <p:cNvSpPr>
            <a:spLocks noGrp="1"/>
          </p:cNvSpPr>
          <p:nvPr>
            <p:ph idx="1"/>
          </p:nvPr>
        </p:nvSpPr>
        <p:spPr>
          <a:xfrm>
            <a:off x="646043" y="2638044"/>
            <a:ext cx="11151705" cy="3921782"/>
          </a:xfrm>
        </p:spPr>
        <p:txBody>
          <a:bodyPr>
            <a:normAutofit/>
          </a:bodyPr>
          <a:lstStyle/>
          <a:p>
            <a:pPr>
              <a:buFont typeface="Wingdings" panose="05000000000000000000" pitchFamily="2" charset="2"/>
              <a:buChar char="§"/>
            </a:pPr>
            <a:r>
              <a:rPr lang="en-US" sz="2400" dirty="0">
                <a:latin typeface="Calibri" panose="020F0502020204030204" pitchFamily="34" charset="0"/>
                <a:cs typeface="Calibri" panose="020F0502020204030204" pitchFamily="34" charset="0"/>
              </a:rPr>
              <a:t>Executive Order 14063, </a:t>
            </a:r>
            <a:r>
              <a:rPr lang="en-US" sz="2400" i="1" dirty="0">
                <a:latin typeface="Calibri" panose="020F0502020204030204" pitchFamily="34" charset="0"/>
                <a:cs typeface="Calibri" panose="020F0502020204030204" pitchFamily="34" charset="0"/>
              </a:rPr>
              <a:t>Use of Project Labor Agreements for Federal Construction Projects (</a:t>
            </a:r>
            <a:r>
              <a:rPr lang="en-US" sz="2400" dirty="0">
                <a:latin typeface="Calibri" panose="020F0502020204030204" pitchFamily="34" charset="0"/>
                <a:cs typeface="Calibri" panose="020F0502020204030204" pitchFamily="34" charset="0"/>
              </a:rPr>
              <a:t>Feb. 9, 2022)</a:t>
            </a:r>
            <a:endParaRPr lang="en-US" sz="2800" dirty="0">
              <a:latin typeface="Calibri" panose="020F0502020204030204" pitchFamily="34" charset="0"/>
              <a:cs typeface="Calibri" panose="020F0502020204030204" pitchFamily="34" charset="0"/>
            </a:endParaRPr>
          </a:p>
          <a:p>
            <a:pPr>
              <a:buFont typeface="Wingdings" panose="05000000000000000000" pitchFamily="2" charset="2"/>
              <a:buChar char="§"/>
            </a:pPr>
            <a:r>
              <a:rPr lang="en-US" sz="2400" dirty="0">
                <a:latin typeface="Calibri" panose="020F0502020204030204" pitchFamily="34" charset="0"/>
                <a:cs typeface="Calibri" panose="020F0502020204030204" pitchFamily="34" charset="0"/>
                <a:hlinkClick r:id="rId2"/>
              </a:rPr>
              <a:t>https://www.federalregister.gov/documents/2022/02/09/2022-02869/use-of-project-labor-agreements-for-federal-construction-projects</a:t>
            </a:r>
            <a:endParaRPr lang="en-US" sz="2400" dirty="0">
              <a:latin typeface="Calibri" panose="020F0502020204030204" pitchFamily="34" charset="0"/>
              <a:cs typeface="Calibri" panose="020F0502020204030204" pitchFamily="34" charset="0"/>
            </a:endParaRPr>
          </a:p>
          <a:p>
            <a:pPr>
              <a:buFont typeface="Wingdings" panose="05000000000000000000" pitchFamily="2" charset="2"/>
              <a:buChar char="§"/>
            </a:pPr>
            <a:endParaRPr lang="en-US" sz="2400" dirty="0">
              <a:latin typeface="Calibri" panose="020F0502020204030204" pitchFamily="34" charset="0"/>
              <a:cs typeface="Calibri" panose="020F0502020204030204" pitchFamily="34" charset="0"/>
            </a:endParaRPr>
          </a:p>
          <a:p>
            <a:pPr>
              <a:buFont typeface="Wingdings" panose="05000000000000000000" pitchFamily="2" charset="2"/>
              <a:buChar char="§"/>
            </a:pPr>
            <a:r>
              <a:rPr lang="en-US" sz="2400" dirty="0">
                <a:latin typeface="Calibri" panose="020F0502020204030204" pitchFamily="34" charset="0"/>
                <a:cs typeface="Calibri" panose="020F0502020204030204" pitchFamily="34" charset="0"/>
              </a:rPr>
              <a:t>Final Rule, </a:t>
            </a:r>
            <a:r>
              <a:rPr lang="en-US" sz="2400" i="1" dirty="0">
                <a:effectLst/>
                <a:latin typeface="Calibri" panose="020F0502020204030204" pitchFamily="34" charset="0"/>
                <a:cs typeface="Calibri" panose="020F0502020204030204" pitchFamily="34" charset="0"/>
              </a:rPr>
              <a:t>Federal Acquisition Regulation: Use of Project Labor Agreements for Federal Construction Projects</a:t>
            </a:r>
            <a:r>
              <a:rPr lang="en-US" sz="2400" i="1" dirty="0">
                <a:latin typeface="Calibri" panose="020F0502020204030204" pitchFamily="34" charset="0"/>
                <a:cs typeface="Calibri" panose="020F0502020204030204" pitchFamily="34" charset="0"/>
              </a:rPr>
              <a:t> </a:t>
            </a:r>
            <a:r>
              <a:rPr lang="en-US" sz="2400" dirty="0">
                <a:effectLst/>
                <a:latin typeface="Calibri" panose="020F0502020204030204" pitchFamily="34" charset="0"/>
                <a:cs typeface="Calibri" panose="020F0502020204030204" pitchFamily="34" charset="0"/>
              </a:rPr>
              <a:t>(Dec. 22, 2023). </a:t>
            </a:r>
            <a:endParaRPr lang="en-US" sz="2400" dirty="0">
              <a:latin typeface="Calibri" panose="020F0502020204030204" pitchFamily="34" charset="0"/>
              <a:cs typeface="Calibri" panose="020F0502020204030204" pitchFamily="34" charset="0"/>
            </a:endParaRPr>
          </a:p>
          <a:p>
            <a:pPr marL="0" indent="0">
              <a:buNone/>
            </a:pPr>
            <a:endParaRPr lang="en-US" sz="2400" dirty="0">
              <a:latin typeface="Calibri" panose="020F0502020204030204" pitchFamily="34" charset="0"/>
              <a:cs typeface="Calibri" panose="020F0502020204030204" pitchFamily="34" charset="0"/>
            </a:endParaRPr>
          </a:p>
          <a:p>
            <a:pPr>
              <a:buFont typeface="Wingdings" panose="05000000000000000000" pitchFamily="2" charset="2"/>
              <a:buChar char="§"/>
            </a:pPr>
            <a:r>
              <a:rPr lang="en-US" sz="2400" dirty="0">
                <a:latin typeface="Calibri" panose="020F0502020204030204" pitchFamily="34" charset="0"/>
                <a:cs typeface="Calibri" panose="020F0502020204030204" pitchFamily="34" charset="0"/>
              </a:rPr>
              <a:t>https://</a:t>
            </a:r>
            <a:r>
              <a:rPr lang="en-US" sz="2400" dirty="0" err="1">
                <a:latin typeface="Calibri" panose="020F0502020204030204" pitchFamily="34" charset="0"/>
                <a:cs typeface="Calibri" panose="020F0502020204030204" pitchFamily="34" charset="0"/>
              </a:rPr>
              <a:t>www.govinfo.gov</a:t>
            </a:r>
            <a:r>
              <a:rPr lang="en-US" sz="2400" dirty="0">
                <a:latin typeface="Calibri" panose="020F0502020204030204" pitchFamily="34" charset="0"/>
                <a:cs typeface="Calibri" panose="020F0502020204030204" pitchFamily="34" charset="0"/>
              </a:rPr>
              <a:t>/content/pkg/FR-2023-12-22/pdf/2023-27736.pdf</a:t>
            </a:r>
          </a:p>
        </p:txBody>
      </p:sp>
      <p:pic>
        <p:nvPicPr>
          <p:cNvPr id="4" name="Picture 3">
            <a:extLst>
              <a:ext uri="{FF2B5EF4-FFF2-40B4-BE49-F238E27FC236}">
                <a16:creationId xmlns:a16="http://schemas.microsoft.com/office/drawing/2014/main" id="{61C7BFC9-3B9C-ABA4-5977-9FB3AEFB7355}"/>
              </a:ext>
            </a:extLst>
          </p:cNvPr>
          <p:cNvPicPr>
            <a:picLocks noChangeAspect="1"/>
          </p:cNvPicPr>
          <p:nvPr/>
        </p:nvPicPr>
        <p:blipFill>
          <a:blip r:embed="rId3"/>
          <a:stretch>
            <a:fillRect/>
          </a:stretch>
        </p:blipFill>
        <p:spPr>
          <a:xfrm>
            <a:off x="8864482" y="511344"/>
            <a:ext cx="2822693" cy="676715"/>
          </a:xfrm>
          <a:prstGeom prst="rect">
            <a:avLst/>
          </a:prstGeom>
        </p:spPr>
      </p:pic>
      <p:sp>
        <p:nvSpPr>
          <p:cNvPr id="5" name="Slide Number Placeholder 4">
            <a:extLst>
              <a:ext uri="{FF2B5EF4-FFF2-40B4-BE49-F238E27FC236}">
                <a16:creationId xmlns:a16="http://schemas.microsoft.com/office/drawing/2014/main" id="{C760F073-94B5-6715-0581-52A754D9DE0B}"/>
              </a:ext>
            </a:extLst>
          </p:cNvPr>
          <p:cNvSpPr>
            <a:spLocks noGrp="1"/>
          </p:cNvSpPr>
          <p:nvPr>
            <p:ph type="sldNum" sz="quarter" idx="12"/>
          </p:nvPr>
        </p:nvSpPr>
        <p:spPr/>
        <p:txBody>
          <a:bodyPr/>
          <a:lstStyle/>
          <a:p>
            <a:fld id="{13718C5C-5057-494A-9B5F-32CDE210C4AA}" type="slidenum">
              <a:rPr lang="en-US" smtClean="0"/>
              <a:t>66</a:t>
            </a:fld>
            <a:endParaRPr lang="en-US"/>
          </a:p>
        </p:txBody>
      </p:sp>
    </p:spTree>
    <p:extLst>
      <p:ext uri="{BB962C8B-B14F-4D97-AF65-F5344CB8AC3E}">
        <p14:creationId xmlns:p14="http://schemas.microsoft.com/office/powerpoint/2010/main" val="267357472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BAB7C7-BF67-EC65-A528-C17EB44B42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2BDF08-08DF-6534-BB3B-1C420FFEA30C}"/>
              </a:ext>
            </a:extLst>
          </p:cNvPr>
          <p:cNvSpPr>
            <a:spLocks noGrp="1"/>
          </p:cNvSpPr>
          <p:nvPr>
            <p:ph type="title"/>
          </p:nvPr>
        </p:nvSpPr>
        <p:spPr/>
        <p:txBody>
          <a:bodyPr/>
          <a:lstStyle/>
          <a:p>
            <a:pPr algn="ctr"/>
            <a:r>
              <a:rPr lang="en-US" dirty="0"/>
              <a:t>Research Studies Cited in the Final Rule on PLAs</a:t>
            </a:r>
          </a:p>
        </p:txBody>
      </p:sp>
      <p:sp>
        <p:nvSpPr>
          <p:cNvPr id="3" name="Content Placeholder 2">
            <a:extLst>
              <a:ext uri="{FF2B5EF4-FFF2-40B4-BE49-F238E27FC236}">
                <a16:creationId xmlns:a16="http://schemas.microsoft.com/office/drawing/2014/main" id="{46313DC2-85A0-E13F-E22C-F4BFF3BF9DDC}"/>
              </a:ext>
            </a:extLst>
          </p:cNvPr>
          <p:cNvSpPr>
            <a:spLocks noGrp="1"/>
          </p:cNvSpPr>
          <p:nvPr>
            <p:ph idx="1"/>
          </p:nvPr>
        </p:nvSpPr>
        <p:spPr>
          <a:xfrm>
            <a:off x="902677" y="2638043"/>
            <a:ext cx="10621107" cy="4387789"/>
          </a:xfrm>
        </p:spPr>
        <p:txBody>
          <a:bodyPr>
            <a:normAutofit fontScale="77500" lnSpcReduction="20000"/>
          </a:bodyPr>
          <a:lstStyle/>
          <a:p>
            <a:pPr marL="0" marR="457200" indent="0">
              <a:lnSpc>
                <a:spcPct val="200000"/>
              </a:lnSpc>
              <a:spcBef>
                <a:spcPts val="0"/>
              </a:spcBef>
              <a:spcAft>
                <a:spcPts val="0"/>
              </a:spcAft>
              <a:buNone/>
            </a:pPr>
            <a:endParaRPr lang="en-US" sz="2900" dirty="0">
              <a:effectLst/>
              <a:latin typeface="Calibri" panose="020F0502020204030204" pitchFamily="34" charset="0"/>
              <a:ea typeface="Times New Roman" panose="02020603050405020304" pitchFamily="18" charset="0"/>
              <a:cs typeface="Calibri" panose="020F0502020204030204" pitchFamily="34" charset="0"/>
            </a:endParaRPr>
          </a:p>
          <a:p>
            <a:pPr marR="0">
              <a:spcBef>
                <a:spcPts val="0"/>
              </a:spcBef>
              <a:spcAft>
                <a:spcPts val="1200"/>
              </a:spcAft>
              <a:buFont typeface="Wingdings" pitchFamily="2" charset="2"/>
              <a:buChar char="§"/>
            </a:pPr>
            <a:r>
              <a:rPr lang="en-US" sz="2900" i="0" dirty="0">
                <a:effectLst/>
                <a:latin typeface="Calibri" panose="020F0502020204030204" pitchFamily="34" charset="0"/>
                <a:ea typeface="Times New Roman" panose="02020603050405020304" pitchFamily="18" charset="0"/>
                <a:cs typeface="Calibri" panose="020F0502020204030204" pitchFamily="34" charset="0"/>
              </a:rPr>
              <a:t>Dale </a:t>
            </a:r>
            <a:r>
              <a:rPr lang="en-US" sz="2900" i="0" dirty="0" err="1">
                <a:effectLst/>
                <a:latin typeface="Calibri" panose="020F0502020204030204" pitchFamily="34" charset="0"/>
                <a:ea typeface="Times New Roman" panose="02020603050405020304" pitchFamily="18" charset="0"/>
                <a:cs typeface="Calibri" panose="020F0502020204030204" pitchFamily="34" charset="0"/>
              </a:rPr>
              <a:t>Belman</a:t>
            </a:r>
            <a:r>
              <a:rPr lang="en-US" sz="2900" i="0" dirty="0">
                <a:effectLst/>
                <a:latin typeface="Calibri" panose="020F0502020204030204" pitchFamily="34" charset="0"/>
                <a:ea typeface="Times New Roman" panose="02020603050405020304" pitchFamily="18" charset="0"/>
                <a:cs typeface="Calibri" panose="020F0502020204030204" pitchFamily="34" charset="0"/>
              </a:rPr>
              <a:t>, Russell Ormiston, Richard Kelso, William </a:t>
            </a:r>
            <a:r>
              <a:rPr lang="en-US" sz="2900" i="0" dirty="0" err="1">
                <a:effectLst/>
                <a:latin typeface="Calibri" panose="020F0502020204030204" pitchFamily="34" charset="0"/>
                <a:ea typeface="Times New Roman" panose="02020603050405020304" pitchFamily="18" charset="0"/>
                <a:cs typeface="Calibri" panose="020F0502020204030204" pitchFamily="34" charset="0"/>
              </a:rPr>
              <a:t>Schriver</a:t>
            </a:r>
            <a:r>
              <a:rPr lang="en-US" sz="2900" i="0" dirty="0">
                <a:effectLst/>
                <a:latin typeface="Calibri" panose="020F0502020204030204" pitchFamily="34" charset="0"/>
                <a:ea typeface="Times New Roman" panose="02020603050405020304" pitchFamily="18" charset="0"/>
                <a:cs typeface="Calibri" panose="020F0502020204030204" pitchFamily="34" charset="0"/>
              </a:rPr>
              <a:t>, &amp; Kenneth A. Frank  (2010). </a:t>
            </a:r>
            <a:r>
              <a:rPr lang="en-US" sz="2900" i="1" dirty="0">
                <a:effectLst/>
                <a:latin typeface="Calibri" panose="020F0502020204030204" pitchFamily="34" charset="0"/>
                <a:ea typeface="Times New Roman" panose="02020603050405020304" pitchFamily="18" charset="0"/>
                <a:cs typeface="Calibri" panose="020F0502020204030204" pitchFamily="34" charset="0"/>
              </a:rPr>
              <a:t>Project Labor Agreements’ Effect on School Construction Costs in Massachusetts</a:t>
            </a:r>
            <a:r>
              <a:rPr lang="en-US" sz="2900" i="0" dirty="0">
                <a:effectLst/>
                <a:latin typeface="Calibri" panose="020F0502020204030204" pitchFamily="34" charset="0"/>
                <a:ea typeface="Times New Roman" panose="02020603050405020304" pitchFamily="18" charset="0"/>
                <a:cs typeface="Calibri" panose="020F0502020204030204" pitchFamily="34" charset="0"/>
              </a:rPr>
              <a:t>.</a:t>
            </a:r>
          </a:p>
          <a:p>
            <a:pPr marR="0" algn="l">
              <a:spcBef>
                <a:spcPts val="0"/>
              </a:spcBef>
              <a:spcAft>
                <a:spcPts val="1200"/>
              </a:spcAft>
              <a:buFont typeface="Wingdings" pitchFamily="2" charset="2"/>
              <a:buChar char="§"/>
            </a:pPr>
            <a:r>
              <a:rPr lang="en-US" sz="2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2"/>
              </a:rPr>
              <a:t>https://faircontracting.org/wp-content/uploads/2019/05/Project-Labor-Agreements-in-New-York-State-In-the-Public-Interest-Kotler-2009.pdf</a:t>
            </a:r>
            <a:endParaRPr lang="en-US" sz="2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indent="0" algn="l">
              <a:spcBef>
                <a:spcPts val="0"/>
              </a:spcBef>
              <a:spcAft>
                <a:spcPts val="1200"/>
              </a:spcAft>
              <a:buNone/>
            </a:pPr>
            <a:endParaRPr lang="en-US" sz="2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spcBef>
                <a:spcPts val="0"/>
              </a:spcBef>
              <a:spcAft>
                <a:spcPts val="1200"/>
              </a:spcAft>
              <a:buFont typeface="Wingdings" pitchFamily="2" charset="2"/>
              <a:buChar char="§"/>
            </a:pPr>
            <a:r>
              <a:rPr lang="en-US" sz="2900" dirty="0">
                <a:effectLst/>
                <a:latin typeface="Calibri" panose="020F0502020204030204" pitchFamily="34" charset="0"/>
                <a:ea typeface="Times New Roman" panose="02020603050405020304" pitchFamily="18" charset="0"/>
                <a:cs typeface="Calibri" panose="020F0502020204030204" pitchFamily="34" charset="0"/>
              </a:rPr>
              <a:t>Emma </a:t>
            </a:r>
            <a:r>
              <a:rPr lang="en-US" sz="2900" dirty="0" err="1">
                <a:effectLst/>
                <a:latin typeface="Calibri" panose="020F0502020204030204" pitchFamily="34" charset="0"/>
                <a:ea typeface="Times New Roman" panose="02020603050405020304" pitchFamily="18" charset="0"/>
                <a:cs typeface="Calibri" panose="020F0502020204030204" pitchFamily="34" charset="0"/>
              </a:rPr>
              <a:t>Waitzman</a:t>
            </a:r>
            <a:r>
              <a:rPr lang="en-US" sz="2900" dirty="0">
                <a:effectLst/>
                <a:latin typeface="Calibri" panose="020F0502020204030204" pitchFamily="34" charset="0"/>
                <a:ea typeface="Times New Roman" panose="02020603050405020304" pitchFamily="18" charset="0"/>
                <a:cs typeface="Calibri" panose="020F0502020204030204" pitchFamily="34" charset="0"/>
              </a:rPr>
              <a:t> &amp; Peter Philips (2017). </a:t>
            </a:r>
            <a:r>
              <a:rPr lang="en-US" sz="2900" i="1" dirty="0">
                <a:effectLst/>
                <a:latin typeface="Calibri" panose="020F0502020204030204" pitchFamily="34" charset="0"/>
                <a:ea typeface="Times New Roman" panose="02020603050405020304" pitchFamily="18" charset="0"/>
                <a:cs typeface="Calibri" panose="020F0502020204030204" pitchFamily="34" charset="0"/>
              </a:rPr>
              <a:t>Project Labor Agreements and Bidding Outcomes: The Case of Community College Construction in California.</a:t>
            </a:r>
            <a:r>
              <a:rPr lang="en-US" sz="2900" dirty="0">
                <a:effectLst/>
                <a:latin typeface="Calibri" panose="020F0502020204030204" pitchFamily="34" charset="0"/>
                <a:ea typeface="Times New Roman" panose="02020603050405020304" pitchFamily="18" charset="0"/>
                <a:cs typeface="Calibri" panose="020F0502020204030204" pitchFamily="34" charset="0"/>
              </a:rPr>
              <a:t> UC Berkeley Labor Center.</a:t>
            </a:r>
            <a:endParaRPr lang="en-US" sz="2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spcBef>
                <a:spcPts val="0"/>
              </a:spcBef>
              <a:spcAft>
                <a:spcPts val="1200"/>
              </a:spcAft>
              <a:buFont typeface="Wingdings" pitchFamily="2" charset="2"/>
              <a:buChar char="§"/>
            </a:pPr>
            <a:r>
              <a:rPr lang="en-US" sz="2900" b="0" i="0" u="none" strike="noStrike" dirty="0">
                <a:solidFill>
                  <a:srgbClr val="404141"/>
                </a:solidFill>
                <a:effectLst/>
                <a:latin typeface="Calibri" panose="020F0502020204030204" pitchFamily="34" charset="0"/>
                <a:cs typeface="Calibri" panose="020F0502020204030204" pitchFamily="34" charset="0"/>
              </a:rPr>
              <a:t>https://</a:t>
            </a:r>
            <a:r>
              <a:rPr lang="en-US" sz="2900" b="0" i="0" u="none" strike="noStrike" dirty="0" err="1">
                <a:solidFill>
                  <a:srgbClr val="404141"/>
                </a:solidFill>
                <a:effectLst/>
                <a:latin typeface="Calibri" panose="020F0502020204030204" pitchFamily="34" charset="0"/>
                <a:cs typeface="Calibri" panose="020F0502020204030204" pitchFamily="34" charset="0"/>
              </a:rPr>
              <a:t>laborcenter.berkeley.edu</a:t>
            </a:r>
            <a:r>
              <a:rPr lang="en-US" sz="2900" b="0" i="0" u="none" strike="noStrike" dirty="0">
                <a:solidFill>
                  <a:srgbClr val="404141"/>
                </a:solidFill>
                <a:effectLst/>
                <a:latin typeface="Calibri" panose="020F0502020204030204" pitchFamily="34" charset="0"/>
                <a:cs typeface="Calibri" panose="020F0502020204030204" pitchFamily="34" charset="0"/>
              </a:rPr>
              <a:t>/project-labor-agreements-and-bidding-outcomes/</a:t>
            </a:r>
            <a:endParaRPr lang="en-US" sz="20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buFont typeface="Wingdings" pitchFamily="2" charset="2"/>
              <a:buChar char="§"/>
            </a:pPr>
            <a:endParaRPr lang="en-US" sz="2000" dirty="0">
              <a:latin typeface="+mn-lt"/>
            </a:endParaRPr>
          </a:p>
        </p:txBody>
      </p:sp>
      <p:pic>
        <p:nvPicPr>
          <p:cNvPr id="4" name="Picture 3">
            <a:extLst>
              <a:ext uri="{FF2B5EF4-FFF2-40B4-BE49-F238E27FC236}">
                <a16:creationId xmlns:a16="http://schemas.microsoft.com/office/drawing/2014/main" id="{68E8C35C-7FA8-2D95-D621-1379A8BAE107}"/>
              </a:ext>
            </a:extLst>
          </p:cNvPr>
          <p:cNvPicPr>
            <a:picLocks noChangeAspect="1"/>
          </p:cNvPicPr>
          <p:nvPr/>
        </p:nvPicPr>
        <p:blipFill>
          <a:blip r:embed="rId3"/>
          <a:stretch>
            <a:fillRect/>
          </a:stretch>
        </p:blipFill>
        <p:spPr>
          <a:xfrm>
            <a:off x="8989234" y="502718"/>
            <a:ext cx="2822693" cy="676715"/>
          </a:xfrm>
          <a:prstGeom prst="rect">
            <a:avLst/>
          </a:prstGeom>
        </p:spPr>
      </p:pic>
      <p:sp>
        <p:nvSpPr>
          <p:cNvPr id="5" name="Slide Number Placeholder 4">
            <a:extLst>
              <a:ext uri="{FF2B5EF4-FFF2-40B4-BE49-F238E27FC236}">
                <a16:creationId xmlns:a16="http://schemas.microsoft.com/office/drawing/2014/main" id="{8DCD80B9-9B8C-9829-78C4-06E345AF3C71}"/>
              </a:ext>
            </a:extLst>
          </p:cNvPr>
          <p:cNvSpPr>
            <a:spLocks noGrp="1"/>
          </p:cNvSpPr>
          <p:nvPr>
            <p:ph type="sldNum" sz="quarter" idx="12"/>
          </p:nvPr>
        </p:nvSpPr>
        <p:spPr/>
        <p:txBody>
          <a:bodyPr/>
          <a:lstStyle/>
          <a:p>
            <a:fld id="{13718C5C-5057-494A-9B5F-32CDE210C4AA}" type="slidenum">
              <a:rPr lang="en-US" smtClean="0"/>
              <a:t>67</a:t>
            </a:fld>
            <a:endParaRPr lang="en-US"/>
          </a:p>
        </p:txBody>
      </p:sp>
    </p:spTree>
    <p:extLst>
      <p:ext uri="{BB962C8B-B14F-4D97-AF65-F5344CB8AC3E}">
        <p14:creationId xmlns:p14="http://schemas.microsoft.com/office/powerpoint/2010/main" val="361782109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5790AB-85BF-2984-5BCA-ACA7E33343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AD3298-D905-16C4-F9FE-1EB52436A3B1}"/>
              </a:ext>
            </a:extLst>
          </p:cNvPr>
          <p:cNvSpPr>
            <a:spLocks noGrp="1"/>
          </p:cNvSpPr>
          <p:nvPr>
            <p:ph type="title"/>
          </p:nvPr>
        </p:nvSpPr>
        <p:spPr/>
        <p:txBody>
          <a:bodyPr/>
          <a:lstStyle/>
          <a:p>
            <a:pPr algn="ctr"/>
            <a:r>
              <a:rPr lang="en-US" dirty="0"/>
              <a:t>Research Studies Cited in the Final Rule on PLAs</a:t>
            </a:r>
          </a:p>
        </p:txBody>
      </p:sp>
      <p:sp>
        <p:nvSpPr>
          <p:cNvPr id="3" name="Content Placeholder 2">
            <a:extLst>
              <a:ext uri="{FF2B5EF4-FFF2-40B4-BE49-F238E27FC236}">
                <a16:creationId xmlns:a16="http://schemas.microsoft.com/office/drawing/2014/main" id="{8A05A37E-BED5-DD31-745D-C2F43AADFFFA}"/>
              </a:ext>
            </a:extLst>
          </p:cNvPr>
          <p:cNvSpPr>
            <a:spLocks noGrp="1"/>
          </p:cNvSpPr>
          <p:nvPr>
            <p:ph idx="1"/>
          </p:nvPr>
        </p:nvSpPr>
        <p:spPr>
          <a:xfrm>
            <a:off x="902677" y="2638044"/>
            <a:ext cx="10621107" cy="3868264"/>
          </a:xfrm>
        </p:spPr>
        <p:txBody>
          <a:bodyPr>
            <a:normAutofit/>
          </a:bodyPr>
          <a:lstStyle/>
          <a:p>
            <a:pPr>
              <a:buFont typeface="Wingdings" pitchFamily="2" charset="2"/>
              <a:buChar char="§"/>
            </a:pPr>
            <a:r>
              <a:rPr lang="en-US" sz="2400" dirty="0">
                <a:effectLst/>
                <a:latin typeface="Calibri" panose="020F0502020204030204" pitchFamily="34" charset="0"/>
                <a:cs typeface="Calibri" panose="020F0502020204030204" pitchFamily="34" charset="0"/>
              </a:rPr>
              <a:t>Frank Manzo IV, Larissa Petrucci, &amp; Robert Bruno (2022). </a:t>
            </a:r>
            <a:r>
              <a:rPr lang="en-US" sz="2400" i="1" dirty="0">
                <a:effectLst/>
                <a:latin typeface="Calibri" panose="020F0502020204030204" pitchFamily="34" charset="0"/>
                <a:cs typeface="Calibri" panose="020F0502020204030204" pitchFamily="34" charset="0"/>
              </a:rPr>
              <a:t>The Union Advantage During the Construction Labor Shortage</a:t>
            </a:r>
            <a:r>
              <a:rPr lang="en-US" sz="2400" dirty="0">
                <a:effectLst/>
                <a:latin typeface="Calibri" panose="020F0502020204030204" pitchFamily="34" charset="0"/>
                <a:cs typeface="Calibri" panose="020F0502020204030204" pitchFamily="34" charset="0"/>
              </a:rPr>
              <a:t>. Illinois Econ</a:t>
            </a:r>
            <a:r>
              <a:rPr lang="en-US" sz="2400" dirty="0">
                <a:latin typeface="Calibri" panose="020F0502020204030204" pitchFamily="34" charset="0"/>
                <a:cs typeface="Calibri" panose="020F0502020204030204" pitchFamily="34" charset="0"/>
              </a:rPr>
              <a:t>omic</a:t>
            </a:r>
            <a:r>
              <a:rPr lang="en-US" sz="2400" dirty="0">
                <a:effectLst/>
                <a:latin typeface="Calibri" panose="020F0502020204030204" pitchFamily="34" charset="0"/>
                <a:cs typeface="Calibri" panose="020F0502020204030204" pitchFamily="34" charset="0"/>
              </a:rPr>
              <a:t> Policy Institute. </a:t>
            </a:r>
            <a:endParaRPr lang="en-US" sz="2400" dirty="0">
              <a:latin typeface="Calibri" panose="020F0502020204030204" pitchFamily="34" charset="0"/>
              <a:cs typeface="Calibri" panose="020F0502020204030204" pitchFamily="34" charset="0"/>
            </a:endParaRPr>
          </a:p>
          <a:p>
            <a:pPr>
              <a:buFont typeface="Wingdings" pitchFamily="2" charset="2"/>
              <a:buChar char="§"/>
            </a:pPr>
            <a:endParaRPr lang="en-US" sz="2400" dirty="0">
              <a:latin typeface="Calibri" panose="020F0502020204030204" pitchFamily="34" charset="0"/>
              <a:cs typeface="Calibri" panose="020F0502020204030204" pitchFamily="34" charset="0"/>
            </a:endParaRPr>
          </a:p>
          <a:p>
            <a:pPr>
              <a:buFont typeface="Wingdings" pitchFamily="2" charset="2"/>
              <a:buChar char="§"/>
            </a:pPr>
            <a:r>
              <a:rPr lang="en-US" sz="2400" b="0" i="0" u="none" strike="noStrike" dirty="0">
                <a:solidFill>
                  <a:srgbClr val="222222"/>
                </a:solidFill>
                <a:effectLst/>
                <a:latin typeface="Calibri" panose="020F0502020204030204" pitchFamily="34" charset="0"/>
                <a:cs typeface="Calibri" panose="020F0502020204030204" pitchFamily="34" charset="0"/>
              </a:rPr>
              <a:t>Peter Philips and Scott </a:t>
            </a:r>
            <a:r>
              <a:rPr lang="en-US" sz="2400" b="0" i="0" u="none" strike="noStrike" dirty="0" err="1">
                <a:solidFill>
                  <a:srgbClr val="222222"/>
                </a:solidFill>
                <a:effectLst/>
                <a:latin typeface="Calibri" panose="020F0502020204030204" pitchFamily="34" charset="0"/>
                <a:cs typeface="Calibri" panose="020F0502020204030204" pitchFamily="34" charset="0"/>
              </a:rPr>
              <a:t>Littlehale</a:t>
            </a:r>
            <a:r>
              <a:rPr lang="en-US" sz="2400" b="0" i="0" u="none" strike="noStrike" dirty="0">
                <a:solidFill>
                  <a:srgbClr val="222222"/>
                </a:solidFill>
                <a:effectLst/>
                <a:latin typeface="Calibri" panose="020F0502020204030204" pitchFamily="34" charset="0"/>
                <a:cs typeface="Calibri" panose="020F0502020204030204" pitchFamily="34" charset="0"/>
              </a:rPr>
              <a:t> (2015).  </a:t>
            </a:r>
            <a:r>
              <a:rPr lang="en-US" sz="2400" b="0" i="1" u="none" strike="noStrike" dirty="0">
                <a:solidFill>
                  <a:srgbClr val="222222"/>
                </a:solidFill>
                <a:effectLst/>
                <a:latin typeface="Calibri" panose="020F0502020204030204" pitchFamily="34" charset="0"/>
                <a:cs typeface="Calibri" panose="020F0502020204030204" pitchFamily="34" charset="0"/>
              </a:rPr>
              <a:t>Did PLAs on LA Affordable Housing Projects Raise Construction Costs</a:t>
            </a:r>
            <a:r>
              <a:rPr lang="en-US" sz="2400" b="0" i="0" u="none" strike="noStrike" dirty="0">
                <a:solidFill>
                  <a:srgbClr val="222222"/>
                </a:solidFill>
                <a:effectLst/>
                <a:latin typeface="Calibri" panose="020F0502020204030204" pitchFamily="34" charset="0"/>
                <a:cs typeface="Calibri" panose="020F0502020204030204" pitchFamily="34" charset="0"/>
              </a:rPr>
              <a:t>? University of Utah.</a:t>
            </a:r>
          </a:p>
          <a:p>
            <a:pPr>
              <a:buFont typeface="Wingdings" pitchFamily="2" charset="2"/>
              <a:buChar char="§"/>
            </a:pPr>
            <a:r>
              <a:rPr lang="en-US" sz="2400" b="0" i="0" u="none" strike="noStrike" dirty="0">
                <a:solidFill>
                  <a:srgbClr val="222222"/>
                </a:solidFill>
                <a:effectLst/>
                <a:latin typeface="Calibri" panose="020F0502020204030204" pitchFamily="34" charset="0"/>
                <a:cs typeface="Calibri" panose="020F0502020204030204" pitchFamily="34" charset="0"/>
              </a:rPr>
              <a:t> </a:t>
            </a:r>
            <a:r>
              <a:rPr lang="en-US" sz="2400" b="0" i="0" u="none" strike="noStrike" dirty="0">
                <a:solidFill>
                  <a:srgbClr val="222222"/>
                </a:solidFill>
                <a:effectLst/>
                <a:latin typeface="Calibri" panose="020F0502020204030204" pitchFamily="34" charset="0"/>
                <a:cs typeface="Calibri" panose="020F0502020204030204" pitchFamily="34" charset="0"/>
                <a:hlinkClick r:id="rId2"/>
              </a:rPr>
              <a:t>https://economics.utah.edu/research/publications/2015_03.pdf</a:t>
            </a:r>
            <a:r>
              <a:rPr lang="en-US" sz="2400" b="0" i="0" u="none" strike="noStrike" dirty="0">
                <a:solidFill>
                  <a:srgbClr val="222222"/>
                </a:solidFill>
                <a:effectLst/>
                <a:latin typeface="Calibri" panose="020F0502020204030204" pitchFamily="34" charset="0"/>
                <a:cs typeface="Calibri" panose="020F0502020204030204" pitchFamily="34" charset="0"/>
              </a:rPr>
              <a:t> </a:t>
            </a:r>
          </a:p>
          <a:p>
            <a:pPr>
              <a:buFont typeface="Wingdings" pitchFamily="2" charset="2"/>
              <a:buChar char="§"/>
            </a:pPr>
            <a:endParaRPr lang="en-US" sz="2400" dirty="0">
              <a:solidFill>
                <a:srgbClr val="222222"/>
              </a:solidFill>
              <a:latin typeface="Calibri" panose="020F0502020204030204" pitchFamily="34" charset="0"/>
              <a:cs typeface="Calibri" panose="020F0502020204030204" pitchFamily="34" charset="0"/>
            </a:endParaRPr>
          </a:p>
          <a:p>
            <a:pPr>
              <a:buFont typeface="Wingdings" pitchFamily="2" charset="2"/>
              <a:buChar char="§"/>
            </a:pPr>
            <a:r>
              <a:rPr lang="en-US" sz="2400" dirty="0">
                <a:effectLst/>
                <a:latin typeface="+mn-lt"/>
              </a:rPr>
              <a:t>Dale </a:t>
            </a:r>
            <a:r>
              <a:rPr lang="en-US" sz="2400" dirty="0" err="1">
                <a:effectLst/>
                <a:latin typeface="+mn-lt"/>
              </a:rPr>
              <a:t>Belman</a:t>
            </a:r>
            <a:r>
              <a:rPr lang="en-US" sz="2400" dirty="0">
                <a:effectLst/>
                <a:latin typeface="+mn-lt"/>
              </a:rPr>
              <a:t> et al. (2005). </a:t>
            </a:r>
            <a:r>
              <a:rPr lang="en-US" sz="2400" i="1" dirty="0">
                <a:effectLst/>
                <a:latin typeface="+mn-lt"/>
              </a:rPr>
              <a:t>The Effect of Project Labor Agreements on the Cost of School Construction</a:t>
            </a:r>
            <a:r>
              <a:rPr lang="en-US" sz="2400" dirty="0">
                <a:effectLst/>
                <a:latin typeface="+mn-lt"/>
              </a:rPr>
              <a:t>.</a:t>
            </a:r>
            <a:endParaRPr lang="en-US" sz="2400" b="0" i="0" u="none" strike="noStrike" dirty="0">
              <a:solidFill>
                <a:srgbClr val="222222"/>
              </a:solidFill>
              <a:effectLst/>
              <a:latin typeface="+mn-lt"/>
              <a:cs typeface="Calibri" panose="020F0502020204030204" pitchFamily="34" charset="0"/>
            </a:endParaRPr>
          </a:p>
          <a:p>
            <a:pPr marL="0" indent="0">
              <a:buNone/>
            </a:pPr>
            <a:endParaRPr lang="en-US" sz="2400" dirty="0">
              <a:latin typeface="Calibri" panose="020F0502020204030204" pitchFamily="34" charset="0"/>
              <a:cs typeface="Calibri" panose="020F0502020204030204" pitchFamily="34" charset="0"/>
            </a:endParaRPr>
          </a:p>
          <a:p>
            <a:pPr marL="0" indent="0">
              <a:buNone/>
            </a:pPr>
            <a:endParaRPr lang="en-US" sz="2400" dirty="0"/>
          </a:p>
          <a:p>
            <a:pPr marL="0" indent="0">
              <a:buNone/>
            </a:pPr>
            <a:endParaRPr lang="en-US" dirty="0">
              <a:solidFill>
                <a:srgbClr val="222222"/>
              </a:solidFill>
              <a:latin typeface="+mn-lt"/>
            </a:endParaRPr>
          </a:p>
          <a:p>
            <a:pPr marL="0" indent="0">
              <a:buNone/>
            </a:pPr>
            <a:endParaRPr lang="en-US" sz="2000" dirty="0">
              <a:latin typeface="+mn-lt"/>
            </a:endParaRPr>
          </a:p>
        </p:txBody>
      </p:sp>
      <p:pic>
        <p:nvPicPr>
          <p:cNvPr id="4" name="Picture 3">
            <a:extLst>
              <a:ext uri="{FF2B5EF4-FFF2-40B4-BE49-F238E27FC236}">
                <a16:creationId xmlns:a16="http://schemas.microsoft.com/office/drawing/2014/main" id="{8FCD2FFA-2203-3349-23A8-962D1247E9FB}"/>
              </a:ext>
            </a:extLst>
          </p:cNvPr>
          <p:cNvPicPr>
            <a:picLocks noChangeAspect="1"/>
          </p:cNvPicPr>
          <p:nvPr/>
        </p:nvPicPr>
        <p:blipFill>
          <a:blip r:embed="rId3"/>
          <a:stretch>
            <a:fillRect/>
          </a:stretch>
        </p:blipFill>
        <p:spPr>
          <a:xfrm>
            <a:off x="8989234" y="502718"/>
            <a:ext cx="2822693" cy="676715"/>
          </a:xfrm>
          <a:prstGeom prst="rect">
            <a:avLst/>
          </a:prstGeom>
        </p:spPr>
      </p:pic>
      <p:sp>
        <p:nvSpPr>
          <p:cNvPr id="5" name="Slide Number Placeholder 4">
            <a:extLst>
              <a:ext uri="{FF2B5EF4-FFF2-40B4-BE49-F238E27FC236}">
                <a16:creationId xmlns:a16="http://schemas.microsoft.com/office/drawing/2014/main" id="{7B0E5C25-70AA-2DB8-71E6-725516A40DF9}"/>
              </a:ext>
            </a:extLst>
          </p:cNvPr>
          <p:cNvSpPr>
            <a:spLocks noGrp="1"/>
          </p:cNvSpPr>
          <p:nvPr>
            <p:ph type="sldNum" sz="quarter" idx="12"/>
          </p:nvPr>
        </p:nvSpPr>
        <p:spPr/>
        <p:txBody>
          <a:bodyPr/>
          <a:lstStyle/>
          <a:p>
            <a:fld id="{13718C5C-5057-494A-9B5F-32CDE210C4AA}" type="slidenum">
              <a:rPr lang="en-US" smtClean="0"/>
              <a:t>68</a:t>
            </a:fld>
            <a:endParaRPr lang="en-US"/>
          </a:p>
        </p:txBody>
      </p:sp>
    </p:spTree>
    <p:extLst>
      <p:ext uri="{BB962C8B-B14F-4D97-AF65-F5344CB8AC3E}">
        <p14:creationId xmlns:p14="http://schemas.microsoft.com/office/powerpoint/2010/main" val="224773991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FB5061-9D7C-595B-5BE1-EEB57DA387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F02171-5137-7F79-B0FA-A396D18F9E61}"/>
              </a:ext>
            </a:extLst>
          </p:cNvPr>
          <p:cNvSpPr>
            <a:spLocks noGrp="1"/>
          </p:cNvSpPr>
          <p:nvPr>
            <p:ph type="title"/>
          </p:nvPr>
        </p:nvSpPr>
        <p:spPr/>
        <p:txBody>
          <a:bodyPr/>
          <a:lstStyle/>
          <a:p>
            <a:pPr algn="ctr"/>
            <a:r>
              <a:rPr lang="en-US" dirty="0"/>
              <a:t>Additional Studies on PLAs</a:t>
            </a:r>
          </a:p>
        </p:txBody>
      </p:sp>
      <p:sp>
        <p:nvSpPr>
          <p:cNvPr id="3" name="Content Placeholder 2">
            <a:extLst>
              <a:ext uri="{FF2B5EF4-FFF2-40B4-BE49-F238E27FC236}">
                <a16:creationId xmlns:a16="http://schemas.microsoft.com/office/drawing/2014/main" id="{AAF9D21D-883B-68D8-EA49-FCB0636D2DBA}"/>
              </a:ext>
            </a:extLst>
          </p:cNvPr>
          <p:cNvSpPr>
            <a:spLocks noGrp="1"/>
          </p:cNvSpPr>
          <p:nvPr>
            <p:ph idx="1"/>
          </p:nvPr>
        </p:nvSpPr>
        <p:spPr>
          <a:xfrm>
            <a:off x="902677" y="2638044"/>
            <a:ext cx="10621107" cy="3868264"/>
          </a:xfrm>
        </p:spPr>
        <p:txBody>
          <a:bodyPr>
            <a:normAutofit fontScale="92500"/>
          </a:bodyPr>
          <a:lstStyle/>
          <a:p>
            <a:pPr marL="0" indent="0">
              <a:buNone/>
            </a:pPr>
            <a:endParaRPr lang="en-US" sz="2400" dirty="0">
              <a:latin typeface="Calibri" panose="020F0502020204030204" pitchFamily="34" charset="0"/>
              <a:cs typeface="Calibri" panose="020F0502020204030204" pitchFamily="34" charset="0"/>
            </a:endParaRPr>
          </a:p>
          <a:p>
            <a:pPr>
              <a:buFont typeface="Wingdings" pitchFamily="2" charset="2"/>
              <a:buChar char="§"/>
            </a:pPr>
            <a:r>
              <a:rPr lang="en-US" sz="2400" b="0" u="none" strike="noStrike" dirty="0">
                <a:solidFill>
                  <a:srgbClr val="000000"/>
                </a:solidFill>
                <a:effectLst/>
                <a:latin typeface="Calibri" panose="020F0502020204030204" pitchFamily="34" charset="0"/>
                <a:cs typeface="Calibri" panose="020F0502020204030204" pitchFamily="34" charset="0"/>
              </a:rPr>
              <a:t>Frank Manzo IV &amp; Robert Bruno (2024). </a:t>
            </a:r>
            <a:r>
              <a:rPr lang="en-US" sz="2400" i="1" dirty="0">
                <a:latin typeface="Calibri" panose="020F0502020204030204" pitchFamily="34" charset="0"/>
                <a:cs typeface="Calibri" panose="020F0502020204030204" pitchFamily="34" charset="0"/>
              </a:rPr>
              <a:t>The Impacts of Project Labor Agreements on Competition, Costs, Apprenticeships, and Diversity, Evidence from Port of Seattle Projects. </a:t>
            </a:r>
          </a:p>
          <a:p>
            <a:pPr>
              <a:buFont typeface="Wingdings" pitchFamily="2" charset="2"/>
              <a:buChar char="§"/>
            </a:pPr>
            <a:r>
              <a:rPr lang="en-US" sz="2400" dirty="0">
                <a:latin typeface="Calibri" panose="020F0502020204030204" pitchFamily="34" charset="0"/>
                <a:cs typeface="Calibri" panose="020F0502020204030204" pitchFamily="34" charset="0"/>
                <a:hlinkClick r:id="rId2"/>
              </a:rPr>
              <a:t>https://illinoisupdate.com/wp-content/uploads/2024/02/ilepi-pmcr-port-of-seattle-pla-study-final.pdf</a:t>
            </a:r>
            <a:endParaRPr lang="en-US" sz="2400" dirty="0">
              <a:latin typeface="Calibri" panose="020F0502020204030204" pitchFamily="34" charset="0"/>
              <a:cs typeface="Calibri" panose="020F0502020204030204" pitchFamily="34" charset="0"/>
            </a:endParaRPr>
          </a:p>
          <a:p>
            <a:pPr marL="0" indent="0">
              <a:buNone/>
            </a:pPr>
            <a:endParaRPr lang="en-US" sz="2400" dirty="0">
              <a:latin typeface="Calibri" panose="020F0502020204030204" pitchFamily="34" charset="0"/>
              <a:cs typeface="Calibri" panose="020F0502020204030204" pitchFamily="34" charset="0"/>
            </a:endParaRPr>
          </a:p>
          <a:p>
            <a:pPr>
              <a:buFont typeface="Wingdings" pitchFamily="2" charset="2"/>
              <a:buChar char="§"/>
            </a:pPr>
            <a:r>
              <a:rPr lang="en-US" sz="2400" dirty="0">
                <a:solidFill>
                  <a:srgbClr val="212121"/>
                </a:solidFill>
                <a:latin typeface="Calibri" panose="020F0502020204030204" pitchFamily="34" charset="0"/>
                <a:cs typeface="Calibri" panose="020F0502020204030204" pitchFamily="34" charset="0"/>
              </a:rPr>
              <a:t> </a:t>
            </a:r>
            <a:r>
              <a:rPr lang="en-US" sz="2400" dirty="0">
                <a:effectLst/>
                <a:latin typeface="Calibri" panose="020F0502020204030204" pitchFamily="34" charset="0"/>
                <a:ea typeface="Times New Roman" panose="02020603050405020304" pitchFamily="18" charset="0"/>
                <a:cs typeface="Calibri" panose="020F0502020204030204" pitchFamily="34" charset="0"/>
              </a:rPr>
              <a:t>Russell Ormiston &amp; Kevin Duncan (2022). </a:t>
            </a:r>
            <a:r>
              <a:rPr lang="en-US" sz="2400" i="1" dirty="0">
                <a:effectLst/>
                <a:latin typeface="Calibri" panose="020F0502020204030204" pitchFamily="34" charset="0"/>
                <a:ea typeface="Times New Roman" panose="02020603050405020304" pitchFamily="18" charset="0"/>
                <a:cs typeface="Calibri" panose="020F0502020204030204" pitchFamily="34" charset="0"/>
              </a:rPr>
              <a:t>Project Labor Agreements: A Research Review.</a:t>
            </a:r>
            <a:endParaRPr lang="en-US" sz="2400" i="1" dirty="0">
              <a:latin typeface="Calibri" panose="020F0502020204030204" pitchFamily="34" charset="0"/>
              <a:ea typeface="Times New Roman" panose="02020603050405020304" pitchFamily="18" charset="0"/>
              <a:cs typeface="Calibri" panose="020F0502020204030204" pitchFamily="34" charset="0"/>
            </a:endParaRPr>
          </a:p>
          <a:p>
            <a:pPr>
              <a:buFont typeface="Wingdings" pitchFamily="2" charset="2"/>
              <a:buChar char="§"/>
            </a:pPr>
            <a:r>
              <a:rPr lang="en-US" sz="2400" dirty="0">
                <a:effectLst/>
                <a:latin typeface="Calibri" panose="020F0502020204030204" pitchFamily="34" charset="0"/>
                <a:ea typeface="Times New Roman" panose="02020603050405020304" pitchFamily="18" charset="0"/>
                <a:cs typeface="Calibri" panose="020F0502020204030204" pitchFamily="34" charset="0"/>
                <a:hlinkClick r:id="rId3"/>
              </a:rPr>
              <a:t>https://faircontracting.org/wp-content/uploads/2022/11/ICERES-PLA-Research-Review.pdf</a:t>
            </a:r>
            <a:endParaRPr lang="en-US" sz="2400" dirty="0">
              <a:effectLst/>
              <a:latin typeface="Calibri" panose="020F0502020204030204" pitchFamily="34" charset="0"/>
              <a:ea typeface="Times New Roman" panose="02020603050405020304" pitchFamily="18" charset="0"/>
              <a:cs typeface="Calibri" panose="020F0502020204030204" pitchFamily="34" charset="0"/>
            </a:endParaRPr>
          </a:p>
          <a:p>
            <a:pPr marL="0" indent="0">
              <a:buNone/>
            </a:pPr>
            <a:endParaRPr lang="en-US" dirty="0">
              <a:solidFill>
                <a:srgbClr val="222222"/>
              </a:solidFill>
              <a:latin typeface="+mn-lt"/>
            </a:endParaRPr>
          </a:p>
          <a:p>
            <a:pPr marL="0" indent="0">
              <a:buNone/>
            </a:pPr>
            <a:endParaRPr lang="en-US" sz="2000" dirty="0">
              <a:latin typeface="+mn-lt"/>
            </a:endParaRPr>
          </a:p>
        </p:txBody>
      </p:sp>
      <p:pic>
        <p:nvPicPr>
          <p:cNvPr id="4" name="Picture 3">
            <a:extLst>
              <a:ext uri="{FF2B5EF4-FFF2-40B4-BE49-F238E27FC236}">
                <a16:creationId xmlns:a16="http://schemas.microsoft.com/office/drawing/2014/main" id="{7CC32DB6-FBB8-C3DE-49BE-18DBEA7ABDC1}"/>
              </a:ext>
            </a:extLst>
          </p:cNvPr>
          <p:cNvPicPr>
            <a:picLocks noChangeAspect="1"/>
          </p:cNvPicPr>
          <p:nvPr/>
        </p:nvPicPr>
        <p:blipFill>
          <a:blip r:embed="rId4"/>
          <a:stretch>
            <a:fillRect/>
          </a:stretch>
        </p:blipFill>
        <p:spPr>
          <a:xfrm>
            <a:off x="8989234" y="502718"/>
            <a:ext cx="2822693" cy="676715"/>
          </a:xfrm>
          <a:prstGeom prst="rect">
            <a:avLst/>
          </a:prstGeom>
        </p:spPr>
      </p:pic>
      <p:sp>
        <p:nvSpPr>
          <p:cNvPr id="5" name="Slide Number Placeholder 4">
            <a:extLst>
              <a:ext uri="{FF2B5EF4-FFF2-40B4-BE49-F238E27FC236}">
                <a16:creationId xmlns:a16="http://schemas.microsoft.com/office/drawing/2014/main" id="{8AE78567-9705-764E-620C-95058B84775B}"/>
              </a:ext>
            </a:extLst>
          </p:cNvPr>
          <p:cNvSpPr>
            <a:spLocks noGrp="1"/>
          </p:cNvSpPr>
          <p:nvPr>
            <p:ph type="sldNum" sz="quarter" idx="12"/>
          </p:nvPr>
        </p:nvSpPr>
        <p:spPr/>
        <p:txBody>
          <a:bodyPr/>
          <a:lstStyle/>
          <a:p>
            <a:fld id="{13718C5C-5057-494A-9B5F-32CDE210C4AA}" type="slidenum">
              <a:rPr lang="en-US" smtClean="0"/>
              <a:t>69</a:t>
            </a:fld>
            <a:endParaRPr lang="en-US"/>
          </a:p>
        </p:txBody>
      </p:sp>
    </p:spTree>
    <p:extLst>
      <p:ext uri="{BB962C8B-B14F-4D97-AF65-F5344CB8AC3E}">
        <p14:creationId xmlns:p14="http://schemas.microsoft.com/office/powerpoint/2010/main" val="2950201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5B0218-6CC0-B3D2-618B-311166C1F9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2581AF-6FC9-1F08-7077-B693A7A946FB}"/>
              </a:ext>
            </a:extLst>
          </p:cNvPr>
          <p:cNvSpPr>
            <a:spLocks noGrp="1"/>
          </p:cNvSpPr>
          <p:nvPr>
            <p:ph type="title"/>
          </p:nvPr>
        </p:nvSpPr>
        <p:spPr>
          <a:xfrm>
            <a:off x="838200" y="1920241"/>
            <a:ext cx="10855960" cy="650239"/>
          </a:xfrm>
        </p:spPr>
        <p:txBody>
          <a:bodyPr>
            <a:normAutofit/>
          </a:bodyPr>
          <a:lstStyle/>
          <a:p>
            <a:pPr algn="ctr"/>
            <a:r>
              <a:rPr lang="en-US" dirty="0"/>
              <a:t>Typical Provisions in PLAs</a:t>
            </a:r>
          </a:p>
        </p:txBody>
      </p:sp>
      <p:sp>
        <p:nvSpPr>
          <p:cNvPr id="3" name="Content Placeholder 2">
            <a:extLst>
              <a:ext uri="{FF2B5EF4-FFF2-40B4-BE49-F238E27FC236}">
                <a16:creationId xmlns:a16="http://schemas.microsoft.com/office/drawing/2014/main" id="{7F66F9CD-0925-397D-CB9F-92E7BDBE1EEF}"/>
              </a:ext>
            </a:extLst>
          </p:cNvPr>
          <p:cNvSpPr>
            <a:spLocks noGrp="1"/>
          </p:cNvSpPr>
          <p:nvPr>
            <p:ph idx="1"/>
          </p:nvPr>
        </p:nvSpPr>
        <p:spPr>
          <a:xfrm>
            <a:off x="596348" y="2570480"/>
            <a:ext cx="10442492" cy="3939650"/>
          </a:xfrm>
        </p:spPr>
        <p:txBody>
          <a:bodyPr>
            <a:normAutofit fontScale="92500" lnSpcReduction="20000"/>
          </a:bodyPr>
          <a:lstStyle/>
          <a:p>
            <a:pPr marL="342900" marR="0" lvl="0" indent="-342900">
              <a:spcBef>
                <a:spcPts val="0"/>
              </a:spcBef>
              <a:spcAft>
                <a:spcPts val="0"/>
              </a:spcAft>
              <a:buFont typeface="Wingdings" pitchFamily="2" charset="2"/>
              <a:buChar char="§"/>
              <a:tabLst>
                <a:tab pos="457200" algn="l"/>
              </a:tabLst>
            </a:pP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Wingdings" pitchFamily="2" charset="2"/>
              <a:buChar char="§"/>
              <a:tabLst>
                <a:tab pos="457200" algn="l"/>
              </a:tabLst>
            </a:pP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Jobsite access for union representatives</a:t>
            </a:r>
          </a:p>
          <a:p>
            <a:pPr marL="342900" marR="0" lvl="0" indent="-342900">
              <a:spcBef>
                <a:spcPts val="0"/>
              </a:spcBef>
              <a:spcAft>
                <a:spcPts val="0"/>
              </a:spcAft>
              <a:buFont typeface="Wingdings" pitchFamily="2" charset="2"/>
              <a:buChar char="§"/>
              <a:tabLst>
                <a:tab pos="457200" algn="l"/>
              </a:tabLst>
            </a:pPr>
            <a:endParaRPr lang="en-US" sz="2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Wingdings" pitchFamily="2" charset="2"/>
              <a:buChar char="§"/>
              <a:tabLst>
                <a:tab pos="457200" algn="l"/>
              </a:tabLst>
            </a:pP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Wages and  fringe benefits, including contributions to joint labor-management funds, based on CBA rates </a:t>
            </a:r>
          </a:p>
          <a:p>
            <a:pPr marL="342900" marR="0" lvl="0" indent="-342900">
              <a:spcBef>
                <a:spcPts val="0"/>
              </a:spcBef>
              <a:spcAft>
                <a:spcPts val="0"/>
              </a:spcAft>
              <a:buFont typeface="Wingdings" pitchFamily="2" charset="2"/>
              <a:buChar char="§"/>
              <a:tabLst>
                <a:tab pos="457200" algn="l"/>
              </a:tabLst>
            </a:pPr>
            <a:endParaRPr lang="en-US" sz="2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Wingdings" pitchFamily="2" charset="2"/>
              <a:buChar char="§"/>
              <a:tabLst>
                <a:tab pos="457200" algn="l"/>
              </a:tabLst>
            </a:pP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Jurisdictional dispute procedure (NABTU’s Plan – the “Green Book”) </a:t>
            </a:r>
          </a:p>
          <a:p>
            <a:pPr marL="342900" marR="0" lvl="0" indent="-342900">
              <a:spcBef>
                <a:spcPts val="0"/>
              </a:spcBef>
              <a:spcAft>
                <a:spcPts val="0"/>
              </a:spcAft>
              <a:buFont typeface="Wingdings" pitchFamily="2" charset="2"/>
              <a:buChar char="§"/>
              <a:tabLst>
                <a:tab pos="457200" algn="l"/>
              </a:tabLst>
            </a:pPr>
            <a:endParaRPr lang="en-US" sz="2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Wingdings" pitchFamily="2" charset="2"/>
              <a:buChar char="§"/>
              <a:tabLst>
                <a:tab pos="457200" algn="l"/>
              </a:tabLst>
            </a:pP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Grievance and arbitration process</a:t>
            </a:r>
          </a:p>
          <a:p>
            <a:pPr marL="342900" marR="0" lvl="0" indent="-342900">
              <a:spcBef>
                <a:spcPts val="0"/>
              </a:spcBef>
              <a:spcAft>
                <a:spcPts val="0"/>
              </a:spcAft>
              <a:buFont typeface="Wingdings" pitchFamily="2" charset="2"/>
              <a:buChar char="§"/>
              <a:tabLst>
                <a:tab pos="457200" algn="l"/>
              </a:tabLst>
            </a:pPr>
            <a:endParaRPr lang="en-US" sz="2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Wingdings" pitchFamily="2" charset="2"/>
              <a:buChar char="§"/>
              <a:tabLst>
                <a:tab pos="457200" algn="l"/>
              </a:tabLst>
            </a:pP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Hiring hall referrals</a:t>
            </a:r>
          </a:p>
          <a:p>
            <a:pPr marL="342900" marR="0" lvl="0" indent="-342900">
              <a:spcBef>
                <a:spcPts val="0"/>
              </a:spcBef>
              <a:spcAft>
                <a:spcPts val="0"/>
              </a:spcAft>
              <a:buFont typeface="Wingdings" pitchFamily="2" charset="2"/>
              <a:buChar char="§"/>
              <a:tabLst>
                <a:tab pos="457200" algn="l"/>
              </a:tabLst>
            </a:pPr>
            <a:endParaRPr lang="en-US" sz="2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Wingdings" pitchFamily="2" charset="2"/>
              <a:buChar char="§"/>
              <a:tabLst>
                <a:tab pos="457200" algn="l"/>
              </a:tabLst>
            </a:pPr>
            <a:r>
              <a:rPr lang="en-US" sz="2600" kern="100" dirty="0">
                <a:latin typeface="Calibri" panose="020F0502020204030204" pitchFamily="34" charset="0"/>
                <a:ea typeface="Calibri" panose="020F0502020204030204" pitchFamily="34" charset="0"/>
                <a:cs typeface="Times New Roman" panose="02020603050405020304" pitchFamily="18" charset="0"/>
              </a:rPr>
              <a:t>No strike/no lock-out </a:t>
            </a:r>
            <a:endParaRPr lang="en-US" sz="2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spcBef>
                <a:spcPts val="0"/>
              </a:spcBef>
              <a:spcAft>
                <a:spcPts val="0"/>
              </a:spcAft>
              <a:buNone/>
              <a:tabLst>
                <a:tab pos="457200" algn="l"/>
              </a:tabLst>
            </a:pPr>
            <a:endParaRPr lang="en-US" sz="2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Wingdings" pitchFamily="2" charset="2"/>
              <a:buChar char="§"/>
              <a:tabLst>
                <a:tab pos="457200" algn="l"/>
              </a:tabLst>
            </a:pP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Helmets to hardhats </a:t>
            </a:r>
          </a:p>
          <a:p>
            <a:pPr marL="1471400" lvl="8" indent="0">
              <a:buNone/>
            </a:pPr>
            <a:endParaRPr lang="en-US" sz="1800" dirty="0"/>
          </a:p>
        </p:txBody>
      </p:sp>
      <p:pic>
        <p:nvPicPr>
          <p:cNvPr id="4" name="Picture 3">
            <a:extLst>
              <a:ext uri="{FF2B5EF4-FFF2-40B4-BE49-F238E27FC236}">
                <a16:creationId xmlns:a16="http://schemas.microsoft.com/office/drawing/2014/main" id="{9C36E055-AAC9-5543-F6D7-A5D8052A8267}"/>
              </a:ext>
            </a:extLst>
          </p:cNvPr>
          <p:cNvPicPr>
            <a:picLocks noChangeAspect="1"/>
          </p:cNvPicPr>
          <p:nvPr/>
        </p:nvPicPr>
        <p:blipFill>
          <a:blip r:embed="rId2"/>
          <a:stretch>
            <a:fillRect/>
          </a:stretch>
        </p:blipFill>
        <p:spPr>
          <a:xfrm>
            <a:off x="8859838" y="485465"/>
            <a:ext cx="2822693" cy="676715"/>
          </a:xfrm>
          <a:prstGeom prst="rect">
            <a:avLst/>
          </a:prstGeom>
        </p:spPr>
      </p:pic>
      <p:sp>
        <p:nvSpPr>
          <p:cNvPr id="5" name="Slide Number Placeholder 4">
            <a:extLst>
              <a:ext uri="{FF2B5EF4-FFF2-40B4-BE49-F238E27FC236}">
                <a16:creationId xmlns:a16="http://schemas.microsoft.com/office/drawing/2014/main" id="{386C45C5-E9E8-BFCF-9515-2D8B1E720CCF}"/>
              </a:ext>
            </a:extLst>
          </p:cNvPr>
          <p:cNvSpPr>
            <a:spLocks noGrp="1"/>
          </p:cNvSpPr>
          <p:nvPr>
            <p:ph type="sldNum" sz="quarter" idx="12"/>
          </p:nvPr>
        </p:nvSpPr>
        <p:spPr/>
        <p:txBody>
          <a:bodyPr/>
          <a:lstStyle/>
          <a:p>
            <a:fld id="{13718C5C-5057-494A-9B5F-32CDE210C4AA}" type="slidenum">
              <a:rPr lang="en-US" smtClean="0"/>
              <a:t>7</a:t>
            </a:fld>
            <a:endParaRPr lang="en-US"/>
          </a:p>
        </p:txBody>
      </p:sp>
    </p:spTree>
    <p:extLst>
      <p:ext uri="{BB962C8B-B14F-4D97-AF65-F5344CB8AC3E}">
        <p14:creationId xmlns:p14="http://schemas.microsoft.com/office/powerpoint/2010/main" val="374613570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CA31D0-C53D-811C-D7D2-B7295A4885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3BA039-151B-749A-5457-D37257F89688}"/>
              </a:ext>
            </a:extLst>
          </p:cNvPr>
          <p:cNvSpPr>
            <a:spLocks noGrp="1"/>
          </p:cNvSpPr>
          <p:nvPr>
            <p:ph type="title"/>
          </p:nvPr>
        </p:nvSpPr>
        <p:spPr/>
        <p:txBody>
          <a:bodyPr/>
          <a:lstStyle/>
          <a:p>
            <a:pPr algn="ctr"/>
            <a:r>
              <a:rPr lang="en-US" dirty="0"/>
              <a:t>Additional Studies on PLAs</a:t>
            </a:r>
          </a:p>
        </p:txBody>
      </p:sp>
      <p:sp>
        <p:nvSpPr>
          <p:cNvPr id="3" name="Content Placeholder 2">
            <a:extLst>
              <a:ext uri="{FF2B5EF4-FFF2-40B4-BE49-F238E27FC236}">
                <a16:creationId xmlns:a16="http://schemas.microsoft.com/office/drawing/2014/main" id="{D98CA4EF-A21A-819B-4806-DDD67E3200B8}"/>
              </a:ext>
            </a:extLst>
          </p:cNvPr>
          <p:cNvSpPr>
            <a:spLocks noGrp="1"/>
          </p:cNvSpPr>
          <p:nvPr>
            <p:ph idx="1"/>
          </p:nvPr>
        </p:nvSpPr>
        <p:spPr>
          <a:xfrm>
            <a:off x="902677" y="2638044"/>
            <a:ext cx="10621107" cy="3868264"/>
          </a:xfrm>
        </p:spPr>
        <p:txBody>
          <a:bodyPr>
            <a:normAutofit fontScale="92500" lnSpcReduction="20000"/>
          </a:bodyPr>
          <a:lstStyle/>
          <a:p>
            <a:pPr>
              <a:buFont typeface="Wingdings" pitchFamily="2" charset="2"/>
              <a:buChar char="§"/>
            </a:pPr>
            <a:endParaRPr lang="en-US" sz="2400" dirty="0">
              <a:latin typeface="+mn-lt"/>
              <a:ea typeface="Times New Roman" panose="02020603050405020304" pitchFamily="18" charset="0"/>
              <a:cs typeface="Calibri" panose="020F0502020204030204" pitchFamily="34" charset="0"/>
            </a:endParaRPr>
          </a:p>
          <a:p>
            <a:pPr>
              <a:buFont typeface="Wingdings" pitchFamily="2" charset="2"/>
              <a:buChar char="§"/>
            </a:pPr>
            <a:r>
              <a:rPr lang="en-US" sz="2400" dirty="0">
                <a:effectLst/>
                <a:latin typeface="+mn-lt"/>
                <a:ea typeface="Times New Roman" panose="02020603050405020304" pitchFamily="18" charset="0"/>
                <a:cs typeface="Calibri" panose="020F0502020204030204" pitchFamily="34" charset="0"/>
              </a:rPr>
              <a:t> </a:t>
            </a:r>
            <a:r>
              <a:rPr lang="en-US" sz="2400" dirty="0">
                <a:solidFill>
                  <a:srgbClr val="000000"/>
                </a:solidFill>
                <a:effectLst/>
                <a:latin typeface="+mn-lt"/>
                <a:ea typeface="Times New Roman" panose="02020603050405020304" pitchFamily="18" charset="0"/>
              </a:rPr>
              <a:t>Dale </a:t>
            </a:r>
            <a:r>
              <a:rPr lang="en-US" sz="2400" dirty="0" err="1">
                <a:solidFill>
                  <a:srgbClr val="000000"/>
                </a:solidFill>
                <a:effectLst/>
                <a:latin typeface="+mn-lt"/>
                <a:ea typeface="Times New Roman" panose="02020603050405020304" pitchFamily="18" charset="0"/>
              </a:rPr>
              <a:t>Belman</a:t>
            </a:r>
            <a:r>
              <a:rPr lang="en-US" sz="2400" dirty="0">
                <a:solidFill>
                  <a:srgbClr val="000000"/>
                </a:solidFill>
                <a:latin typeface="+mn-lt"/>
                <a:ea typeface="Times New Roman" panose="02020603050405020304" pitchFamily="18" charset="0"/>
              </a:rPr>
              <a:t> &amp;</a:t>
            </a:r>
            <a:r>
              <a:rPr lang="en-US" sz="2400" dirty="0">
                <a:solidFill>
                  <a:srgbClr val="000000"/>
                </a:solidFill>
                <a:effectLst/>
                <a:latin typeface="+mn-lt"/>
                <a:ea typeface="Times New Roman" panose="02020603050405020304" pitchFamily="18" charset="0"/>
              </a:rPr>
              <a:t> Matthew M. </a:t>
            </a:r>
            <a:r>
              <a:rPr lang="en-US" sz="2400" dirty="0" err="1">
                <a:solidFill>
                  <a:srgbClr val="000000"/>
                </a:solidFill>
                <a:effectLst/>
                <a:latin typeface="+mn-lt"/>
                <a:ea typeface="Times New Roman" panose="02020603050405020304" pitchFamily="18" charset="0"/>
              </a:rPr>
              <a:t>Bodah</a:t>
            </a:r>
            <a:r>
              <a:rPr lang="en-US" sz="2400" dirty="0">
                <a:solidFill>
                  <a:srgbClr val="000000"/>
                </a:solidFill>
                <a:latin typeface="+mn-lt"/>
                <a:ea typeface="Times New Roman" panose="02020603050405020304" pitchFamily="18" charset="0"/>
              </a:rPr>
              <a:t> </a:t>
            </a:r>
            <a:r>
              <a:rPr lang="en-US" sz="2400" dirty="0">
                <a:solidFill>
                  <a:srgbClr val="000000"/>
                </a:solidFill>
                <a:effectLst/>
                <a:latin typeface="+mn-lt"/>
                <a:ea typeface="Times New Roman" panose="02020603050405020304" pitchFamily="18" charset="0"/>
              </a:rPr>
              <a:t>(Aug. 2010).  </a:t>
            </a:r>
            <a:r>
              <a:rPr lang="en-US" sz="2400" i="1" dirty="0">
                <a:solidFill>
                  <a:srgbClr val="000000"/>
                </a:solidFill>
                <a:effectLst/>
                <a:latin typeface="+mn-lt"/>
                <a:ea typeface="Times New Roman" panose="02020603050405020304" pitchFamily="18" charset="0"/>
              </a:rPr>
              <a:t>Building Better: A Look at Best Practices for the Design of Project Labor Agreements</a:t>
            </a:r>
            <a:r>
              <a:rPr lang="en-US" sz="2400" dirty="0">
                <a:solidFill>
                  <a:srgbClr val="000000"/>
                </a:solidFill>
                <a:effectLst/>
                <a:latin typeface="+mn-lt"/>
                <a:ea typeface="Times New Roman" panose="02020603050405020304" pitchFamily="18" charset="0"/>
              </a:rPr>
              <a:t>.  </a:t>
            </a:r>
            <a:endParaRPr lang="en-US" sz="2400" dirty="0">
              <a:solidFill>
                <a:srgbClr val="000000"/>
              </a:solidFill>
              <a:latin typeface="+mn-lt"/>
              <a:ea typeface="Times New Roman" panose="02020603050405020304" pitchFamily="18" charset="0"/>
            </a:endParaRPr>
          </a:p>
          <a:p>
            <a:pPr>
              <a:buFont typeface="Wingdings" pitchFamily="2" charset="2"/>
              <a:buChar char="§"/>
            </a:pPr>
            <a:r>
              <a:rPr lang="en-US" sz="2400" dirty="0">
                <a:effectLst/>
                <a:latin typeface="+mn-lt"/>
                <a:ea typeface="Times New Roman" panose="02020603050405020304" pitchFamily="18" charset="0"/>
                <a:hlinkClick r:id="rId2"/>
              </a:rPr>
              <a:t>https://faircontracting.org/wp-content/uploads/2014/05/A-Look-at-Best-Practices-for-the-Design-of-Project-Labor-Agreements.pdf</a:t>
            </a:r>
            <a:r>
              <a:rPr lang="en-US" sz="2400" dirty="0">
                <a:solidFill>
                  <a:srgbClr val="000000"/>
                </a:solidFill>
                <a:effectLst/>
                <a:latin typeface="+mn-lt"/>
                <a:ea typeface="Times New Roman" panose="02020603050405020304" pitchFamily="18" charset="0"/>
              </a:rPr>
              <a:t> </a:t>
            </a:r>
            <a:endParaRPr lang="en-US" sz="2400" dirty="0">
              <a:solidFill>
                <a:srgbClr val="000000"/>
              </a:solidFill>
              <a:latin typeface="+mn-lt"/>
              <a:ea typeface="Times New Roman" panose="02020603050405020304" pitchFamily="18" charset="0"/>
            </a:endParaRPr>
          </a:p>
          <a:p>
            <a:pPr marL="0" marR="0" indent="0" algn="l">
              <a:spcBef>
                <a:spcPts val="0"/>
              </a:spcBef>
              <a:spcAft>
                <a:spcPts val="1200"/>
              </a:spcAft>
              <a:buNone/>
            </a:pPr>
            <a:endParaRPr lang="en-US" sz="2400" dirty="0">
              <a:effectLst/>
              <a:latin typeface="+mn-lt"/>
              <a:ea typeface="Times New Roman" panose="02020603050405020304" pitchFamily="18" charset="0"/>
              <a:cs typeface="Calibri" panose="020F0502020204030204" pitchFamily="34" charset="0"/>
            </a:endParaRPr>
          </a:p>
          <a:p>
            <a:pPr marL="0" marR="0" indent="0" algn="l">
              <a:spcBef>
                <a:spcPts val="0"/>
              </a:spcBef>
              <a:spcAft>
                <a:spcPts val="1200"/>
              </a:spcAft>
              <a:buNone/>
            </a:pPr>
            <a:endParaRPr lang="en-US" sz="2400" dirty="0">
              <a:effectLst/>
              <a:latin typeface="+mn-lt"/>
              <a:ea typeface="Times New Roman" panose="02020603050405020304" pitchFamily="18" charset="0"/>
              <a:cs typeface="Calibri" panose="020F0502020204030204" pitchFamily="34" charset="0"/>
            </a:endParaRPr>
          </a:p>
          <a:p>
            <a:pPr marR="0" algn="l">
              <a:spcBef>
                <a:spcPts val="0"/>
              </a:spcBef>
              <a:spcAft>
                <a:spcPts val="1200"/>
              </a:spcAft>
              <a:buFont typeface="Wingdings" pitchFamily="2" charset="2"/>
              <a:buChar char="§"/>
            </a:pPr>
            <a:r>
              <a:rPr lang="en-US" sz="2400" dirty="0">
                <a:solidFill>
                  <a:srgbClr val="000000"/>
                </a:solidFill>
                <a:effectLst/>
                <a:latin typeface="+mn-lt"/>
                <a:ea typeface="Times New Roman" panose="02020603050405020304" pitchFamily="18" charset="0"/>
                <a:cs typeface="Calibri" panose="020F0502020204030204" pitchFamily="34" charset="0"/>
              </a:rPr>
              <a:t>Fred B. Kotler (2009). </a:t>
            </a:r>
            <a:r>
              <a:rPr lang="en-US" sz="2400" i="1" dirty="0">
                <a:solidFill>
                  <a:srgbClr val="000000"/>
                </a:solidFill>
                <a:effectLst/>
                <a:latin typeface="+mn-lt"/>
                <a:ea typeface="Times New Roman" panose="02020603050405020304" pitchFamily="18" charset="0"/>
                <a:cs typeface="Calibri" panose="020F0502020204030204" pitchFamily="34" charset="0"/>
              </a:rPr>
              <a:t>Project Labor Agreements in New York States – in the Public Interest. </a:t>
            </a:r>
            <a:r>
              <a:rPr lang="en-US" sz="2400" dirty="0">
                <a:solidFill>
                  <a:srgbClr val="000000"/>
                </a:solidFill>
                <a:effectLst/>
                <a:latin typeface="+mn-lt"/>
                <a:ea typeface="Times New Roman" panose="02020603050405020304" pitchFamily="18" charset="0"/>
                <a:cs typeface="Calibri" panose="020F0502020204030204" pitchFamily="34" charset="0"/>
              </a:rPr>
              <a:t>Cornell University.</a:t>
            </a:r>
          </a:p>
          <a:p>
            <a:pPr marR="0">
              <a:spcBef>
                <a:spcPts val="0"/>
              </a:spcBef>
              <a:spcAft>
                <a:spcPts val="1200"/>
              </a:spcAft>
              <a:buFont typeface="Wingdings" pitchFamily="2" charset="2"/>
              <a:buChar char="§"/>
            </a:pPr>
            <a:r>
              <a:rPr lang="en-US" sz="2400" dirty="0">
                <a:solidFill>
                  <a:srgbClr val="000000"/>
                </a:solidFill>
                <a:effectLst/>
                <a:latin typeface="+mn-lt"/>
                <a:ea typeface="Times New Roman" panose="02020603050405020304" pitchFamily="18" charset="0"/>
                <a:cs typeface="Calibri" panose="020F0502020204030204" pitchFamily="34" charset="0"/>
              </a:rPr>
              <a:t>https://</a:t>
            </a:r>
            <a:r>
              <a:rPr lang="en-US" sz="2400" dirty="0" err="1">
                <a:solidFill>
                  <a:srgbClr val="000000"/>
                </a:solidFill>
                <a:effectLst/>
                <a:latin typeface="+mn-lt"/>
                <a:ea typeface="Times New Roman" panose="02020603050405020304" pitchFamily="18" charset="0"/>
                <a:cs typeface="Calibri" panose="020F0502020204030204" pitchFamily="34" charset="0"/>
              </a:rPr>
              <a:t>faircontracting.org</a:t>
            </a:r>
            <a:r>
              <a:rPr lang="en-US" sz="2400" dirty="0">
                <a:solidFill>
                  <a:srgbClr val="000000"/>
                </a:solidFill>
                <a:effectLst/>
                <a:latin typeface="+mn-lt"/>
                <a:ea typeface="Times New Roman" panose="02020603050405020304" pitchFamily="18" charset="0"/>
                <a:cs typeface="Calibri" panose="020F0502020204030204" pitchFamily="34" charset="0"/>
              </a:rPr>
              <a:t>/wp-content/uploads/2019/05/Project-Labor-Agreements-in-New-York-State-In-the-Public-Interest-Kotler-2009.pdf</a:t>
            </a:r>
            <a:endParaRPr lang="en-US" sz="2400" dirty="0">
              <a:effectLst/>
              <a:latin typeface="+mn-lt"/>
              <a:ea typeface="Times New Roman" panose="02020603050405020304" pitchFamily="18" charset="0"/>
              <a:cs typeface="Calibri" panose="020F0502020204030204" pitchFamily="34" charset="0"/>
            </a:endParaRPr>
          </a:p>
          <a:p>
            <a:pPr>
              <a:buFont typeface="Wingdings" pitchFamily="2" charset="2"/>
              <a:buChar char="§"/>
            </a:pPr>
            <a:endParaRPr lang="en-US" sz="1800" dirty="0">
              <a:effectLst/>
              <a:latin typeface="+mn-lt"/>
              <a:ea typeface="Times New Roman" panose="02020603050405020304" pitchFamily="18" charset="0"/>
            </a:endParaRPr>
          </a:p>
          <a:p>
            <a:pPr>
              <a:buFont typeface="Wingdings" pitchFamily="2" charset="2"/>
              <a:buChar char="§"/>
            </a:pP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a:p>
            <a:pPr marL="0" indent="0">
              <a:buNone/>
            </a:pPr>
            <a:endParaRPr lang="en-US" sz="2400" dirty="0">
              <a:solidFill>
                <a:srgbClr val="FF0000"/>
              </a:solidFill>
              <a:latin typeface="Source Sans Pro" panose="020B050303040302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2B9E187C-99A8-0C32-2C9C-9757C8578286}"/>
              </a:ext>
            </a:extLst>
          </p:cNvPr>
          <p:cNvPicPr>
            <a:picLocks noChangeAspect="1"/>
          </p:cNvPicPr>
          <p:nvPr/>
        </p:nvPicPr>
        <p:blipFill>
          <a:blip r:embed="rId3"/>
          <a:stretch>
            <a:fillRect/>
          </a:stretch>
        </p:blipFill>
        <p:spPr>
          <a:xfrm>
            <a:off x="8989234" y="502718"/>
            <a:ext cx="2822693" cy="676715"/>
          </a:xfrm>
          <a:prstGeom prst="rect">
            <a:avLst/>
          </a:prstGeom>
        </p:spPr>
      </p:pic>
      <p:sp>
        <p:nvSpPr>
          <p:cNvPr id="5" name="Slide Number Placeholder 4">
            <a:extLst>
              <a:ext uri="{FF2B5EF4-FFF2-40B4-BE49-F238E27FC236}">
                <a16:creationId xmlns:a16="http://schemas.microsoft.com/office/drawing/2014/main" id="{B03DFAF8-1569-003E-F238-6BA3756FD63D}"/>
              </a:ext>
            </a:extLst>
          </p:cNvPr>
          <p:cNvSpPr>
            <a:spLocks noGrp="1"/>
          </p:cNvSpPr>
          <p:nvPr>
            <p:ph type="sldNum" sz="quarter" idx="12"/>
          </p:nvPr>
        </p:nvSpPr>
        <p:spPr/>
        <p:txBody>
          <a:bodyPr/>
          <a:lstStyle/>
          <a:p>
            <a:fld id="{13718C5C-5057-494A-9B5F-32CDE210C4AA}" type="slidenum">
              <a:rPr lang="en-US" smtClean="0"/>
              <a:t>70</a:t>
            </a:fld>
            <a:endParaRPr lang="en-US"/>
          </a:p>
        </p:txBody>
      </p:sp>
    </p:spTree>
    <p:extLst>
      <p:ext uri="{BB962C8B-B14F-4D97-AF65-F5344CB8AC3E}">
        <p14:creationId xmlns:p14="http://schemas.microsoft.com/office/powerpoint/2010/main" val="17651633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a:extLst>
            <a:ext uri="{FF2B5EF4-FFF2-40B4-BE49-F238E27FC236}">
              <a16:creationId xmlns:a16="http://schemas.microsoft.com/office/drawing/2014/main" id="{E9E4A5AD-BFE8-9020-C072-B65403C1D4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71CF21-EC22-B0CB-F8C2-F4B377814B21}"/>
              </a:ext>
            </a:extLst>
          </p:cNvPr>
          <p:cNvSpPr>
            <a:spLocks noGrp="1"/>
          </p:cNvSpPr>
          <p:nvPr>
            <p:ph type="title"/>
          </p:nvPr>
        </p:nvSpPr>
        <p:spPr/>
        <p:txBody>
          <a:bodyPr/>
          <a:lstStyle/>
          <a:p>
            <a:pPr algn="ctr"/>
            <a:r>
              <a:rPr lang="en-US" dirty="0"/>
              <a:t>OMB Guidance Memo </a:t>
            </a:r>
          </a:p>
        </p:txBody>
      </p:sp>
      <p:sp>
        <p:nvSpPr>
          <p:cNvPr id="3" name="Content Placeholder 2">
            <a:extLst>
              <a:ext uri="{FF2B5EF4-FFF2-40B4-BE49-F238E27FC236}">
                <a16:creationId xmlns:a16="http://schemas.microsoft.com/office/drawing/2014/main" id="{A3E7CCFB-2F18-236E-0849-6BCDA42884A0}"/>
              </a:ext>
            </a:extLst>
          </p:cNvPr>
          <p:cNvSpPr>
            <a:spLocks noGrp="1"/>
          </p:cNvSpPr>
          <p:nvPr>
            <p:ph idx="1"/>
          </p:nvPr>
        </p:nvSpPr>
        <p:spPr>
          <a:xfrm>
            <a:off x="1101969" y="2638044"/>
            <a:ext cx="10046677" cy="3101983"/>
          </a:xfrm>
        </p:spPr>
        <p:txBody>
          <a:bodyPr>
            <a:normAutofit/>
          </a:bodyPr>
          <a:lstStyle/>
          <a:p>
            <a:pPr marL="0" indent="0">
              <a:buNone/>
            </a:pPr>
            <a:endParaRPr lang="en-US" sz="2400" dirty="0">
              <a:solidFill>
                <a:srgbClr val="000000"/>
              </a:solidFill>
              <a:latin typeface="+mn-lt"/>
            </a:endParaRPr>
          </a:p>
          <a:p>
            <a:pPr algn="l">
              <a:buFont typeface="Wingdings" pitchFamily="2" charset="2"/>
              <a:buChar char="§"/>
            </a:pPr>
            <a:r>
              <a:rPr lang="en-US" sz="2400" b="0" i="0" u="none" strike="noStrike" dirty="0">
                <a:solidFill>
                  <a:srgbClr val="222222"/>
                </a:solidFill>
                <a:effectLst/>
                <a:latin typeface="+mn-lt"/>
              </a:rPr>
              <a:t>Office of Management and Budget, </a:t>
            </a:r>
            <a:r>
              <a:rPr lang="en-US" sz="2400" b="0" i="1" u="none" strike="noStrike" dirty="0">
                <a:solidFill>
                  <a:srgbClr val="222222"/>
                </a:solidFill>
                <a:effectLst/>
                <a:latin typeface="+mn-lt"/>
              </a:rPr>
              <a:t>Use of Project Labor Agreements on Federal Construction Projects </a:t>
            </a:r>
            <a:r>
              <a:rPr lang="en-US" sz="2400" b="0" u="none" strike="noStrike" dirty="0">
                <a:solidFill>
                  <a:srgbClr val="222222"/>
                </a:solidFill>
                <a:effectLst/>
                <a:latin typeface="+mn-lt"/>
              </a:rPr>
              <a:t>(Dec. 18, 2023)</a:t>
            </a:r>
            <a:br>
              <a:rPr lang="en-US" sz="2400" b="0" i="0" u="none" strike="noStrike" dirty="0">
                <a:solidFill>
                  <a:srgbClr val="222222"/>
                </a:solidFill>
                <a:effectLst/>
                <a:latin typeface="+mn-lt"/>
              </a:rPr>
            </a:br>
            <a:endParaRPr lang="en-US" sz="2400" b="0" i="0" u="none" strike="noStrike" dirty="0">
              <a:solidFill>
                <a:srgbClr val="222222"/>
              </a:solidFill>
              <a:effectLst/>
              <a:latin typeface="+mn-lt"/>
            </a:endParaRPr>
          </a:p>
          <a:p>
            <a:pPr algn="l">
              <a:buFont typeface="Wingdings" pitchFamily="2" charset="2"/>
              <a:buChar char="§"/>
            </a:pPr>
            <a:r>
              <a:rPr lang="en-US" sz="2400" b="0" i="0" u="none" strike="noStrike" dirty="0">
                <a:solidFill>
                  <a:srgbClr val="222222"/>
                </a:solidFill>
                <a:effectLst/>
                <a:latin typeface="+mn-lt"/>
              </a:rPr>
              <a:t>https://</a:t>
            </a:r>
            <a:r>
              <a:rPr lang="en-US" sz="2400" b="0" i="0" u="none" strike="noStrike" dirty="0" err="1">
                <a:solidFill>
                  <a:srgbClr val="222222"/>
                </a:solidFill>
                <a:effectLst/>
                <a:latin typeface="+mn-lt"/>
              </a:rPr>
              <a:t>www.whitehouse.gov</a:t>
            </a:r>
            <a:r>
              <a:rPr lang="en-US" sz="2400" b="0" i="0" u="none" strike="noStrike" dirty="0">
                <a:solidFill>
                  <a:srgbClr val="222222"/>
                </a:solidFill>
                <a:effectLst/>
                <a:latin typeface="+mn-lt"/>
              </a:rPr>
              <a:t>/wp-content/uploads/2023/12/M-24-06.pdf </a:t>
            </a:r>
          </a:p>
          <a:p>
            <a:endParaRPr lang="en-US" dirty="0">
              <a:solidFill>
                <a:srgbClr val="000000"/>
              </a:solidFill>
              <a:latin typeface="DINPro"/>
            </a:endParaRPr>
          </a:p>
        </p:txBody>
      </p:sp>
      <p:pic>
        <p:nvPicPr>
          <p:cNvPr id="4" name="Picture 3">
            <a:extLst>
              <a:ext uri="{FF2B5EF4-FFF2-40B4-BE49-F238E27FC236}">
                <a16:creationId xmlns:a16="http://schemas.microsoft.com/office/drawing/2014/main" id="{C9075842-7A1C-D9C2-290E-D01AD5047901}"/>
              </a:ext>
            </a:extLst>
          </p:cNvPr>
          <p:cNvPicPr>
            <a:picLocks noChangeAspect="1"/>
          </p:cNvPicPr>
          <p:nvPr/>
        </p:nvPicPr>
        <p:blipFill>
          <a:blip r:embed="rId2"/>
          <a:stretch>
            <a:fillRect/>
          </a:stretch>
        </p:blipFill>
        <p:spPr>
          <a:xfrm>
            <a:off x="9040992" y="502718"/>
            <a:ext cx="2822693" cy="676715"/>
          </a:xfrm>
          <a:prstGeom prst="rect">
            <a:avLst/>
          </a:prstGeom>
        </p:spPr>
      </p:pic>
      <p:sp>
        <p:nvSpPr>
          <p:cNvPr id="5" name="Slide Number Placeholder 4">
            <a:extLst>
              <a:ext uri="{FF2B5EF4-FFF2-40B4-BE49-F238E27FC236}">
                <a16:creationId xmlns:a16="http://schemas.microsoft.com/office/drawing/2014/main" id="{25F3E559-C73B-420A-9FCB-7EC55EA02E63}"/>
              </a:ext>
            </a:extLst>
          </p:cNvPr>
          <p:cNvSpPr>
            <a:spLocks noGrp="1"/>
          </p:cNvSpPr>
          <p:nvPr>
            <p:ph type="sldNum" sz="quarter" idx="12"/>
          </p:nvPr>
        </p:nvSpPr>
        <p:spPr/>
        <p:txBody>
          <a:bodyPr/>
          <a:lstStyle/>
          <a:p>
            <a:fld id="{13718C5C-5057-494A-9B5F-32CDE210C4AA}" type="slidenum">
              <a:rPr lang="en-US" smtClean="0"/>
              <a:t>71</a:t>
            </a:fld>
            <a:endParaRPr lang="en-US"/>
          </a:p>
        </p:txBody>
      </p:sp>
    </p:spTree>
    <p:extLst>
      <p:ext uri="{BB962C8B-B14F-4D97-AF65-F5344CB8AC3E}">
        <p14:creationId xmlns:p14="http://schemas.microsoft.com/office/powerpoint/2010/main" val="346625904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605EC0-73CD-B9E6-A0AC-20FD9F78BE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C36A1D-BADD-957F-91A6-5D8D06E7159F}"/>
              </a:ext>
            </a:extLst>
          </p:cNvPr>
          <p:cNvSpPr>
            <a:spLocks noGrp="1"/>
          </p:cNvSpPr>
          <p:nvPr>
            <p:ph type="title"/>
          </p:nvPr>
        </p:nvSpPr>
        <p:spPr/>
        <p:txBody>
          <a:bodyPr/>
          <a:lstStyle/>
          <a:p>
            <a:pPr algn="ctr"/>
            <a:r>
              <a:rPr lang="en-US" dirty="0"/>
              <a:t>U.S. Department of Labor</a:t>
            </a:r>
          </a:p>
        </p:txBody>
      </p:sp>
      <p:sp>
        <p:nvSpPr>
          <p:cNvPr id="3" name="Content Placeholder 2">
            <a:extLst>
              <a:ext uri="{FF2B5EF4-FFF2-40B4-BE49-F238E27FC236}">
                <a16:creationId xmlns:a16="http://schemas.microsoft.com/office/drawing/2014/main" id="{89DC35A5-E263-6A4A-A29D-E35F152FA853}"/>
              </a:ext>
            </a:extLst>
          </p:cNvPr>
          <p:cNvSpPr>
            <a:spLocks noGrp="1"/>
          </p:cNvSpPr>
          <p:nvPr>
            <p:ph idx="1"/>
          </p:nvPr>
        </p:nvSpPr>
        <p:spPr>
          <a:xfrm>
            <a:off x="497840" y="2716848"/>
            <a:ext cx="10541000" cy="4041761"/>
          </a:xfrm>
        </p:spPr>
        <p:txBody>
          <a:bodyPr>
            <a:normAutofit/>
          </a:bodyPr>
          <a:lstStyle/>
          <a:p>
            <a:pPr>
              <a:buFont typeface="Wingdings" pitchFamily="2" charset="2"/>
              <a:buChar char="§"/>
            </a:pPr>
            <a:r>
              <a:rPr lang="en-US" sz="2000" i="1" kern="100" dirty="0">
                <a:effectLst/>
                <a:latin typeface="Calibri" panose="020F0502020204030204" pitchFamily="34" charset="0"/>
                <a:ea typeface="Calibri" panose="020F0502020204030204" pitchFamily="34" charset="0"/>
                <a:cs typeface="Calibri" panose="020F0502020204030204" pitchFamily="34" charset="0"/>
              </a:rPr>
              <a:t>Good Jobs Initiatives: Project Labor,  Community Workforce, and Community Benefit Agreements Resource Guide.  </a:t>
            </a:r>
            <a:r>
              <a:rPr lang="en-US" sz="2000"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hlinkClick r:id="rId2"/>
              </a:rPr>
              <a:t>https://www.dol.gov/general/good-jobs</a:t>
            </a:r>
            <a:endParaRPr lang="en-US" sz="2000" dirty="0">
              <a:latin typeface="Calibri" panose="020F0502020204030204" pitchFamily="34" charset="0"/>
              <a:cs typeface="Calibri" panose="020F0502020204030204" pitchFamily="34" charset="0"/>
            </a:endParaRPr>
          </a:p>
          <a:p>
            <a:pPr>
              <a:buFont typeface="Wingdings" pitchFamily="2" charset="2"/>
              <a:buChar char="§"/>
            </a:pPr>
            <a:endParaRPr lang="en-US" sz="2000" dirty="0">
              <a:latin typeface="Calibri" panose="020F0502020204030204" pitchFamily="34" charset="0"/>
              <a:cs typeface="Calibri" panose="020F0502020204030204" pitchFamily="34" charset="0"/>
            </a:endParaRPr>
          </a:p>
          <a:p>
            <a:pPr>
              <a:buFont typeface="Wingdings" pitchFamily="2" charset="2"/>
              <a:buChar char="§"/>
            </a:pPr>
            <a:r>
              <a:rPr lang="en-US" sz="2000" dirty="0">
                <a:solidFill>
                  <a:srgbClr val="222222"/>
                </a:solidFill>
                <a:latin typeface="Calibri" panose="020F0502020204030204" pitchFamily="34" charset="0"/>
                <a:cs typeface="Calibri" panose="020F0502020204030204" pitchFamily="34" charset="0"/>
              </a:rPr>
              <a:t>Memorandum of Understanding, Department of Energy, June 21, 2022. </a:t>
            </a:r>
            <a:r>
              <a:rPr lang="en-US" sz="2000" dirty="0">
                <a:latin typeface="Calibri" panose="020F0502020204030204" pitchFamily="34" charset="0"/>
                <a:cs typeface="Calibri" panose="020F0502020204030204" pitchFamily="34" charset="0"/>
                <a:hlinkClick r:id="rId3"/>
              </a:rPr>
              <a:t>https://www.dol.gov/sites/dolgov/files/OPA/newsreleases/2022/06/OSEC%20DOE%20MOU.pdf</a:t>
            </a:r>
            <a:endParaRPr lang="en-US" sz="2000" dirty="0">
              <a:latin typeface="Calibri" panose="020F0502020204030204" pitchFamily="34" charset="0"/>
              <a:cs typeface="Calibri" panose="020F0502020204030204" pitchFamily="34" charset="0"/>
            </a:endParaRPr>
          </a:p>
          <a:p>
            <a:pPr marL="0" indent="0">
              <a:buNone/>
            </a:pPr>
            <a:endParaRPr lang="en-US" sz="2000" dirty="0">
              <a:latin typeface="Calibri" panose="020F0502020204030204" pitchFamily="34" charset="0"/>
              <a:cs typeface="Calibri" panose="020F0502020204030204" pitchFamily="34" charset="0"/>
            </a:endParaRPr>
          </a:p>
          <a:p>
            <a:pPr>
              <a:buFont typeface="Wingdings" pitchFamily="2" charset="2"/>
              <a:buChar char="§"/>
            </a:pPr>
            <a:r>
              <a:rPr lang="en-US" sz="2000" dirty="0">
                <a:latin typeface="Calibri" panose="020F0502020204030204" pitchFamily="34" charset="0"/>
                <a:cs typeface="Calibri" panose="020F0502020204030204" pitchFamily="34" charset="0"/>
              </a:rPr>
              <a:t>MOU, Department of Commerce, June 21, 2022. https://</a:t>
            </a:r>
            <a:r>
              <a:rPr lang="en-US" sz="2000" dirty="0" err="1">
                <a:latin typeface="Calibri" panose="020F0502020204030204" pitchFamily="34" charset="0"/>
                <a:cs typeface="Calibri" panose="020F0502020204030204" pitchFamily="34" charset="0"/>
              </a:rPr>
              <a:t>www.dol.gov</a:t>
            </a:r>
            <a:r>
              <a:rPr lang="en-US" sz="2000" dirty="0">
                <a:latin typeface="Calibri" panose="020F0502020204030204" pitchFamily="34" charset="0"/>
                <a:cs typeface="Calibri" panose="020F0502020204030204" pitchFamily="34" charset="0"/>
              </a:rPr>
              <a:t>/sites/</a:t>
            </a:r>
            <a:r>
              <a:rPr lang="en-US" sz="2000" dirty="0" err="1">
                <a:latin typeface="Calibri" panose="020F0502020204030204" pitchFamily="34" charset="0"/>
                <a:cs typeface="Calibri" panose="020F0502020204030204" pitchFamily="34" charset="0"/>
              </a:rPr>
              <a:t>dolgov</a:t>
            </a:r>
            <a:r>
              <a:rPr lang="en-US" sz="2000" dirty="0">
                <a:latin typeface="Calibri" panose="020F0502020204030204" pitchFamily="34" charset="0"/>
                <a:cs typeface="Calibri" panose="020F0502020204030204" pitchFamily="34" charset="0"/>
              </a:rPr>
              <a:t>/files/OPA/</a:t>
            </a:r>
            <a:r>
              <a:rPr lang="en-US" sz="2000" dirty="0" err="1">
                <a:latin typeface="Calibri" panose="020F0502020204030204" pitchFamily="34" charset="0"/>
                <a:cs typeface="Calibri" panose="020F0502020204030204" pitchFamily="34" charset="0"/>
              </a:rPr>
              <a:t>newsreleases</a:t>
            </a:r>
            <a:r>
              <a:rPr lang="en-US" sz="2000" dirty="0">
                <a:latin typeface="Calibri" panose="020F0502020204030204" pitchFamily="34" charset="0"/>
                <a:cs typeface="Calibri" panose="020F0502020204030204" pitchFamily="34" charset="0"/>
              </a:rPr>
              <a:t>/2022/06/OSEC%20DOC%20MOU.pdf</a:t>
            </a:r>
          </a:p>
          <a:p>
            <a:pPr marL="0" indent="0">
              <a:buNone/>
            </a:pPr>
            <a:endParaRPr lang="en-US" sz="2000" dirty="0">
              <a:latin typeface="+mn-lt"/>
            </a:endParaRPr>
          </a:p>
          <a:p>
            <a:pPr marL="0" indent="0">
              <a:buNone/>
            </a:pPr>
            <a:endParaRPr lang="en-US" sz="2400" dirty="0"/>
          </a:p>
          <a:p>
            <a:pPr marL="0" indent="0">
              <a:buNone/>
            </a:pPr>
            <a:endParaRPr lang="en-US" sz="2400" dirty="0">
              <a:latin typeface="Calibri" panose="020F0502020204030204" pitchFamily="34" charset="0"/>
              <a:cs typeface="Calibri" panose="020F0502020204030204" pitchFamily="34" charset="0"/>
            </a:endParaRPr>
          </a:p>
          <a:p>
            <a:endParaRPr lang="en-US" sz="2400" dirty="0">
              <a:latin typeface="Calibri" panose="020F0502020204030204" pitchFamily="34" charset="0"/>
              <a:cs typeface="Calibri" panose="020F0502020204030204" pitchFamily="34" charset="0"/>
              <a:hlinkClick r:id="rId4"/>
            </a:endParaRPr>
          </a:p>
          <a:p>
            <a:endParaRPr lang="en-US" sz="2400" dirty="0">
              <a:latin typeface="Calibri" panose="020F0502020204030204" pitchFamily="34" charset="0"/>
              <a:cs typeface="Calibri" panose="020F0502020204030204" pitchFamily="34" charset="0"/>
            </a:endParaRPr>
          </a:p>
          <a:p>
            <a:endParaRPr lang="en-US"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2">
                  <a:lumMod val="60000"/>
                  <a:lumOff val="40000"/>
                </a:schemeClr>
              </a:solidFill>
            </a:endParaRPr>
          </a:p>
        </p:txBody>
      </p:sp>
      <p:pic>
        <p:nvPicPr>
          <p:cNvPr id="4" name="Picture 3">
            <a:extLst>
              <a:ext uri="{FF2B5EF4-FFF2-40B4-BE49-F238E27FC236}">
                <a16:creationId xmlns:a16="http://schemas.microsoft.com/office/drawing/2014/main" id="{455935F8-6781-2432-89DB-4ACF2A446DC7}"/>
              </a:ext>
            </a:extLst>
          </p:cNvPr>
          <p:cNvPicPr>
            <a:picLocks noChangeAspect="1"/>
          </p:cNvPicPr>
          <p:nvPr/>
        </p:nvPicPr>
        <p:blipFill>
          <a:blip r:embed="rId5"/>
          <a:stretch>
            <a:fillRect/>
          </a:stretch>
        </p:blipFill>
        <p:spPr>
          <a:xfrm>
            <a:off x="8928849" y="511344"/>
            <a:ext cx="2822693" cy="676715"/>
          </a:xfrm>
          <a:prstGeom prst="rect">
            <a:avLst/>
          </a:prstGeom>
        </p:spPr>
      </p:pic>
      <p:sp>
        <p:nvSpPr>
          <p:cNvPr id="5" name="Slide Number Placeholder 4">
            <a:extLst>
              <a:ext uri="{FF2B5EF4-FFF2-40B4-BE49-F238E27FC236}">
                <a16:creationId xmlns:a16="http://schemas.microsoft.com/office/drawing/2014/main" id="{859B2FF7-FCC8-777C-3AFB-9CBB21710B5A}"/>
              </a:ext>
            </a:extLst>
          </p:cNvPr>
          <p:cNvSpPr>
            <a:spLocks noGrp="1"/>
          </p:cNvSpPr>
          <p:nvPr>
            <p:ph type="sldNum" sz="quarter" idx="12"/>
          </p:nvPr>
        </p:nvSpPr>
        <p:spPr/>
        <p:txBody>
          <a:bodyPr/>
          <a:lstStyle/>
          <a:p>
            <a:fld id="{13718C5C-5057-494A-9B5F-32CDE210C4AA}" type="slidenum">
              <a:rPr lang="en-US" smtClean="0"/>
              <a:t>72</a:t>
            </a:fld>
            <a:endParaRPr lang="en-US"/>
          </a:p>
        </p:txBody>
      </p:sp>
    </p:spTree>
    <p:extLst>
      <p:ext uri="{BB962C8B-B14F-4D97-AF65-F5344CB8AC3E}">
        <p14:creationId xmlns:p14="http://schemas.microsoft.com/office/powerpoint/2010/main" val="150257490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776C4B-371B-675B-17C4-0CAA839D64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D7451F-AE56-0936-A0C4-C2E5A227C4BF}"/>
              </a:ext>
            </a:extLst>
          </p:cNvPr>
          <p:cNvSpPr>
            <a:spLocks noGrp="1"/>
          </p:cNvSpPr>
          <p:nvPr>
            <p:ph type="title"/>
          </p:nvPr>
        </p:nvSpPr>
        <p:spPr/>
        <p:txBody>
          <a:bodyPr>
            <a:normAutofit/>
          </a:bodyPr>
          <a:lstStyle/>
          <a:p>
            <a:pPr algn="ctr"/>
            <a:r>
              <a:rPr lang="en-US" dirty="0"/>
              <a:t>Federal Acquisition Institute </a:t>
            </a:r>
          </a:p>
        </p:txBody>
      </p:sp>
      <p:sp>
        <p:nvSpPr>
          <p:cNvPr id="3" name="Content Placeholder 2">
            <a:extLst>
              <a:ext uri="{FF2B5EF4-FFF2-40B4-BE49-F238E27FC236}">
                <a16:creationId xmlns:a16="http://schemas.microsoft.com/office/drawing/2014/main" id="{C7236329-9DDE-392E-3F85-07AEC2C8C02B}"/>
              </a:ext>
            </a:extLst>
          </p:cNvPr>
          <p:cNvSpPr>
            <a:spLocks noGrp="1"/>
          </p:cNvSpPr>
          <p:nvPr>
            <p:ph idx="1"/>
          </p:nvPr>
        </p:nvSpPr>
        <p:spPr>
          <a:xfrm>
            <a:off x="1289539" y="2848289"/>
            <a:ext cx="9612922" cy="3101983"/>
          </a:xfrm>
        </p:spPr>
        <p:txBody>
          <a:bodyPr>
            <a:normAutofit/>
          </a:bodyPr>
          <a:lstStyle/>
          <a:p>
            <a:pPr>
              <a:buFont typeface="Wingdings" pitchFamily="2" charset="2"/>
              <a:buChar char="§"/>
            </a:pPr>
            <a:r>
              <a:rPr lang="en-US" sz="2000" b="0" i="0" u="none" strike="noStrike" dirty="0">
                <a:solidFill>
                  <a:srgbClr val="222222"/>
                </a:solidFill>
                <a:effectLst/>
                <a:latin typeface="+mn-lt"/>
              </a:rPr>
              <a:t>Use of Project Labor Agreements (PLAs) on Federal Construction Project</a:t>
            </a:r>
            <a:r>
              <a:rPr lang="en-US" sz="2400" dirty="0">
                <a:solidFill>
                  <a:srgbClr val="222222"/>
                </a:solidFill>
                <a:latin typeface="+mn-lt"/>
              </a:rPr>
              <a:t> </a:t>
            </a:r>
            <a:r>
              <a:rPr lang="en-US" sz="2000" dirty="0">
                <a:solidFill>
                  <a:srgbClr val="222222"/>
                </a:solidFill>
                <a:latin typeface="Calibri" panose="020F0502020204030204" pitchFamily="34" charset="0"/>
                <a:cs typeface="Calibri" panose="020F0502020204030204" pitchFamily="34" charset="0"/>
              </a:rPr>
              <a:t>(Jan. 11, 2024).</a:t>
            </a:r>
          </a:p>
          <a:p>
            <a:pPr marL="0" indent="0">
              <a:buNone/>
            </a:pPr>
            <a:endParaRPr lang="en-US" sz="2000" dirty="0">
              <a:latin typeface="Calibri" panose="020F0502020204030204" pitchFamily="34" charset="0"/>
              <a:cs typeface="Calibri" panose="020F0502020204030204" pitchFamily="34" charset="0"/>
            </a:endParaRPr>
          </a:p>
          <a:p>
            <a:pPr>
              <a:buFont typeface="Wingdings" pitchFamily="2" charset="2"/>
              <a:buChar char="§"/>
            </a:pPr>
            <a:r>
              <a:rPr lang="en-US" dirty="0">
                <a:latin typeface="Calibri" panose="020F0502020204030204" pitchFamily="34" charset="0"/>
                <a:cs typeface="Calibri" panose="020F0502020204030204" pitchFamily="34" charset="0"/>
                <a:hlinkClick r:id="rId2"/>
              </a:rPr>
              <a:t>https://www.fai.gov/sites/fai/files/2024-02/1.PLA_Training_Slides_Final_0.pdf</a:t>
            </a:r>
            <a:endParaRPr lang="en-US" dirty="0">
              <a:latin typeface="Calibri" panose="020F0502020204030204" pitchFamily="34" charset="0"/>
              <a:cs typeface="Calibri" panose="020F0502020204030204" pitchFamily="34" charset="0"/>
            </a:endParaRPr>
          </a:p>
          <a:p>
            <a:pPr>
              <a:buFont typeface="Wingdings" pitchFamily="2" charset="2"/>
              <a:buChar char="§"/>
            </a:pPr>
            <a:endParaRPr lang="en-US" dirty="0">
              <a:latin typeface="Calibri" panose="020F0502020204030204" pitchFamily="34" charset="0"/>
              <a:cs typeface="Calibri" panose="020F0502020204030204" pitchFamily="34" charset="0"/>
            </a:endParaRPr>
          </a:p>
          <a:p>
            <a:pPr marL="0" indent="0">
              <a:buNone/>
            </a:pPr>
            <a:endParaRPr lang="en-US"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9A57EFBF-C8B4-435F-AACD-1CACDAB215B2}"/>
              </a:ext>
            </a:extLst>
          </p:cNvPr>
          <p:cNvPicPr>
            <a:picLocks noChangeAspect="1"/>
          </p:cNvPicPr>
          <p:nvPr/>
        </p:nvPicPr>
        <p:blipFill>
          <a:blip r:embed="rId3"/>
          <a:stretch>
            <a:fillRect/>
          </a:stretch>
        </p:blipFill>
        <p:spPr>
          <a:xfrm>
            <a:off x="8859838" y="502717"/>
            <a:ext cx="2822693" cy="676715"/>
          </a:xfrm>
          <a:prstGeom prst="rect">
            <a:avLst/>
          </a:prstGeom>
        </p:spPr>
      </p:pic>
      <p:sp>
        <p:nvSpPr>
          <p:cNvPr id="5" name="Slide Number Placeholder 4">
            <a:extLst>
              <a:ext uri="{FF2B5EF4-FFF2-40B4-BE49-F238E27FC236}">
                <a16:creationId xmlns:a16="http://schemas.microsoft.com/office/drawing/2014/main" id="{A7D9CB45-1EA5-BB69-114E-E7D82F1D6611}"/>
              </a:ext>
            </a:extLst>
          </p:cNvPr>
          <p:cNvSpPr>
            <a:spLocks noGrp="1"/>
          </p:cNvSpPr>
          <p:nvPr>
            <p:ph type="sldNum" sz="quarter" idx="12"/>
          </p:nvPr>
        </p:nvSpPr>
        <p:spPr/>
        <p:txBody>
          <a:bodyPr/>
          <a:lstStyle/>
          <a:p>
            <a:fld id="{13718C5C-5057-494A-9B5F-32CDE210C4AA}" type="slidenum">
              <a:rPr lang="en-US" smtClean="0"/>
              <a:t>73</a:t>
            </a:fld>
            <a:endParaRPr lang="en-US"/>
          </a:p>
        </p:txBody>
      </p:sp>
    </p:spTree>
    <p:extLst>
      <p:ext uri="{BB962C8B-B14F-4D97-AF65-F5344CB8AC3E}">
        <p14:creationId xmlns:p14="http://schemas.microsoft.com/office/powerpoint/2010/main" val="264380375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4BC1A5-72D2-F83B-5906-363DEF0CD6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C80DED-C37E-3408-3DA7-DE2DA20ABCB3}"/>
              </a:ext>
            </a:extLst>
          </p:cNvPr>
          <p:cNvSpPr>
            <a:spLocks noGrp="1"/>
          </p:cNvSpPr>
          <p:nvPr>
            <p:ph type="title"/>
          </p:nvPr>
        </p:nvSpPr>
        <p:spPr/>
        <p:txBody>
          <a:bodyPr>
            <a:normAutofit/>
          </a:bodyPr>
          <a:lstStyle/>
          <a:p>
            <a:pPr algn="ctr"/>
            <a:r>
              <a:rPr lang="en-US" dirty="0"/>
              <a:t>Uniform Grants Act Guidance 2024 Revision: Labor</a:t>
            </a:r>
          </a:p>
        </p:txBody>
      </p:sp>
      <p:sp>
        <p:nvSpPr>
          <p:cNvPr id="3" name="Content Placeholder 2">
            <a:extLst>
              <a:ext uri="{FF2B5EF4-FFF2-40B4-BE49-F238E27FC236}">
                <a16:creationId xmlns:a16="http://schemas.microsoft.com/office/drawing/2014/main" id="{D027CE41-0885-0201-9715-98719975E6F7}"/>
              </a:ext>
            </a:extLst>
          </p:cNvPr>
          <p:cNvSpPr>
            <a:spLocks noGrp="1"/>
          </p:cNvSpPr>
          <p:nvPr>
            <p:ph idx="1"/>
          </p:nvPr>
        </p:nvSpPr>
        <p:spPr>
          <a:xfrm>
            <a:off x="695739" y="2623930"/>
            <a:ext cx="10226600" cy="3907053"/>
          </a:xfrm>
        </p:spPr>
        <p:txBody>
          <a:bodyPr>
            <a:normAutofit/>
          </a:bodyPr>
          <a:lstStyle/>
          <a:p>
            <a:pPr>
              <a:buFont typeface="Wingdings" pitchFamily="2" charset="2"/>
              <a:buChar char="§"/>
            </a:pPr>
            <a:endParaRPr lang="en-US" dirty="0">
              <a:latin typeface="+mn-lt"/>
              <a:cs typeface="Calibri" panose="020F0502020204030204" pitchFamily="34" charset="0"/>
            </a:endParaRPr>
          </a:p>
          <a:p>
            <a:pPr>
              <a:buFont typeface="Wingdings" pitchFamily="2" charset="2"/>
              <a:buChar char="§"/>
            </a:pPr>
            <a:r>
              <a:rPr lang="en-US" dirty="0">
                <a:latin typeface="+mn-lt"/>
                <a:cs typeface="Calibri" panose="020F0502020204030204" pitchFamily="34" charset="0"/>
              </a:rPr>
              <a:t> </a:t>
            </a:r>
            <a:r>
              <a:rPr lang="en-US" sz="1600" dirty="0">
                <a:latin typeface="+mn-lt"/>
                <a:cs typeface="Calibri" panose="020F0502020204030204" pitchFamily="34" charset="0"/>
              </a:rPr>
              <a:t>OMB, </a:t>
            </a:r>
            <a:r>
              <a:rPr lang="en-US" sz="1600" dirty="0">
                <a:effectLst/>
                <a:latin typeface="+mn-lt"/>
              </a:rPr>
              <a:t>Guidance for Grants and Agreements, Proposed rule; notification of proposed guidance, 88 </a:t>
            </a:r>
            <a:r>
              <a:rPr lang="en-US" sz="1600" dirty="0" err="1">
                <a:effectLst/>
                <a:latin typeface="+mn-lt"/>
              </a:rPr>
              <a:t>Fed.Reg</a:t>
            </a:r>
            <a:r>
              <a:rPr lang="en-US" sz="1600" dirty="0">
                <a:effectLst/>
                <a:latin typeface="+mn-lt"/>
              </a:rPr>
              <a:t>. 69390 (Oct. 5, 2023).  </a:t>
            </a:r>
            <a:r>
              <a:rPr lang="en-US" sz="1600" dirty="0">
                <a:latin typeface="+mn-lt"/>
                <a:cs typeface="Calibri" panose="020F0502020204030204" pitchFamily="34" charset="0"/>
                <a:hlinkClick r:id="rId2"/>
              </a:rPr>
              <a:t>https://www.govinfo.gov/content/pkg/FR-2023-10-05/pdf/2023-21078.pdf</a:t>
            </a:r>
          </a:p>
          <a:p>
            <a:pPr marL="0" indent="0">
              <a:buNone/>
            </a:pPr>
            <a:endParaRPr lang="en-US" sz="1600" dirty="0">
              <a:latin typeface="+mn-lt"/>
              <a:cs typeface="Calibri" panose="020F0502020204030204" pitchFamily="34" charset="0"/>
              <a:hlinkClick r:id="rId2"/>
            </a:endParaRPr>
          </a:p>
          <a:p>
            <a:pPr>
              <a:buFont typeface="Wingdings" pitchFamily="2" charset="2"/>
              <a:buChar char="§"/>
            </a:pPr>
            <a:r>
              <a:rPr lang="en-US" sz="1600" dirty="0">
                <a:latin typeface="+mn-lt"/>
                <a:cs typeface="Calibri" panose="020F0502020204030204" pitchFamily="34" charset="0"/>
                <a:hlinkClick r:id="rId2"/>
              </a:rPr>
              <a:t> </a:t>
            </a:r>
            <a:r>
              <a:rPr lang="en-US" sz="1600" b="0" i="0" u="none" strike="noStrike" dirty="0">
                <a:solidFill>
                  <a:srgbClr val="0A2458"/>
                </a:solidFill>
                <a:effectLst/>
                <a:latin typeface="+mn-lt"/>
              </a:rPr>
              <a:t>The Biden-⁠Harris Administration Finalizes Guidance to Make Grants More Accessible and Transparent for Families, Communities, and Small Businesses (</a:t>
            </a:r>
            <a:r>
              <a:rPr lang="en-US" sz="1600" dirty="0">
                <a:latin typeface="+mn-lt"/>
                <a:cs typeface="Calibri" panose="020F0502020204030204" pitchFamily="34" charset="0"/>
              </a:rPr>
              <a:t>Apr. 4, 2024).</a:t>
            </a:r>
          </a:p>
          <a:p>
            <a:pPr>
              <a:buFont typeface="Wingdings" pitchFamily="2" charset="2"/>
              <a:buChar char="§"/>
            </a:pPr>
            <a:r>
              <a:rPr lang="en-US" sz="1600" dirty="0">
                <a:latin typeface="+mn-lt"/>
                <a:cs typeface="Calibri" panose="020F0502020204030204" pitchFamily="34" charset="0"/>
                <a:hlinkClick r:id="rId2"/>
              </a:rPr>
              <a:t>https://www.cfo.gov/assets/files/Uniform%20Guidance%20_Reference%20Guides%20FINAL%204-2024.pdf</a:t>
            </a:r>
            <a:r>
              <a:rPr lang="en-US" sz="1600" dirty="0">
                <a:latin typeface="+mn-lt"/>
                <a:cs typeface="Calibri" panose="020F0502020204030204" pitchFamily="34" charset="0"/>
              </a:rPr>
              <a:t> </a:t>
            </a:r>
          </a:p>
          <a:p>
            <a:pPr marL="0" indent="0">
              <a:buNone/>
            </a:pPr>
            <a:endParaRPr lang="en-US" dirty="0">
              <a:latin typeface="+mn-lt"/>
              <a:cs typeface="Calibri" panose="020F0502020204030204" pitchFamily="34" charset="0"/>
            </a:endParaRPr>
          </a:p>
          <a:p>
            <a:pPr>
              <a:buFont typeface="Wingdings" pitchFamily="2" charset="2"/>
              <a:buChar char="§"/>
            </a:pPr>
            <a:r>
              <a:rPr lang="en-US" dirty="0">
                <a:latin typeface="+mn-lt"/>
                <a:cs typeface="Calibri" panose="020F0502020204030204" pitchFamily="34" charset="0"/>
              </a:rPr>
              <a:t> </a:t>
            </a:r>
            <a:r>
              <a:rPr lang="en-US" sz="1800" b="0" dirty="0">
                <a:solidFill>
                  <a:srgbClr val="212121"/>
                </a:solidFill>
                <a:effectLst/>
                <a:latin typeface="+mn-lt"/>
                <a:ea typeface="Times New Roman" panose="02020603050405020304" pitchFamily="18" charset="0"/>
              </a:rPr>
              <a:t>U.S. DOL, Uniform Guidance for Federal Awards.</a:t>
            </a:r>
            <a:endParaRPr lang="en-US" dirty="0">
              <a:latin typeface="+mn-lt"/>
              <a:cs typeface="Calibri" panose="020F0502020204030204" pitchFamily="34" charset="0"/>
              <a:hlinkClick r:id="rId3"/>
            </a:endParaRPr>
          </a:p>
          <a:p>
            <a:pPr>
              <a:buFont typeface="Wingdings" pitchFamily="2" charset="2"/>
              <a:buChar char="§"/>
            </a:pPr>
            <a:r>
              <a:rPr lang="en-US" dirty="0">
                <a:latin typeface="+mn-lt"/>
                <a:cs typeface="Calibri" panose="020F0502020204030204" pitchFamily="34" charset="0"/>
                <a:hlinkClick r:id="rId3"/>
              </a:rPr>
              <a:t>https://www.dol.gov/agencies/eta/grants/resources/uniform-guidance</a:t>
            </a:r>
            <a:endParaRPr lang="en-US" dirty="0">
              <a:latin typeface="+mn-lt"/>
              <a:cs typeface="Calibri" panose="020F0502020204030204" pitchFamily="34" charset="0"/>
            </a:endParaRPr>
          </a:p>
          <a:p>
            <a:pPr>
              <a:buFont typeface="Wingdings" pitchFamily="2" charset="2"/>
              <a:buChar char="§"/>
            </a:pPr>
            <a:endParaRPr lang="en-US"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4ACB7DF4-1478-3DFC-0516-58A14F9D63A1}"/>
              </a:ext>
            </a:extLst>
          </p:cNvPr>
          <p:cNvPicPr>
            <a:picLocks noChangeAspect="1"/>
          </p:cNvPicPr>
          <p:nvPr/>
        </p:nvPicPr>
        <p:blipFill>
          <a:blip r:embed="rId4"/>
          <a:stretch>
            <a:fillRect/>
          </a:stretch>
        </p:blipFill>
        <p:spPr>
          <a:xfrm>
            <a:off x="8859838" y="502717"/>
            <a:ext cx="2822693" cy="676715"/>
          </a:xfrm>
          <a:prstGeom prst="rect">
            <a:avLst/>
          </a:prstGeom>
        </p:spPr>
      </p:pic>
      <p:sp>
        <p:nvSpPr>
          <p:cNvPr id="5" name="Slide Number Placeholder 4">
            <a:extLst>
              <a:ext uri="{FF2B5EF4-FFF2-40B4-BE49-F238E27FC236}">
                <a16:creationId xmlns:a16="http://schemas.microsoft.com/office/drawing/2014/main" id="{FC416DC7-5D98-9584-9CA2-0C7AC63FDBD6}"/>
              </a:ext>
            </a:extLst>
          </p:cNvPr>
          <p:cNvSpPr>
            <a:spLocks noGrp="1"/>
          </p:cNvSpPr>
          <p:nvPr>
            <p:ph type="sldNum" sz="quarter" idx="12"/>
          </p:nvPr>
        </p:nvSpPr>
        <p:spPr/>
        <p:txBody>
          <a:bodyPr/>
          <a:lstStyle/>
          <a:p>
            <a:fld id="{13718C5C-5057-494A-9B5F-32CDE210C4AA}" type="slidenum">
              <a:rPr lang="en-US" smtClean="0"/>
              <a:t>74</a:t>
            </a:fld>
            <a:endParaRPr lang="en-US"/>
          </a:p>
        </p:txBody>
      </p:sp>
    </p:spTree>
    <p:extLst>
      <p:ext uri="{BB962C8B-B14F-4D97-AF65-F5344CB8AC3E}">
        <p14:creationId xmlns:p14="http://schemas.microsoft.com/office/powerpoint/2010/main" val="327632347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32222-0C52-C1E8-EAAB-B85D7CB2E501}"/>
              </a:ext>
            </a:extLst>
          </p:cNvPr>
          <p:cNvSpPr>
            <a:spLocks noGrp="1"/>
          </p:cNvSpPr>
          <p:nvPr>
            <p:ph type="title"/>
          </p:nvPr>
        </p:nvSpPr>
        <p:spPr/>
        <p:txBody>
          <a:bodyPr/>
          <a:lstStyle/>
          <a:p>
            <a:r>
              <a:rPr lang="en-US" dirty="0"/>
              <a:t>			Department of Department </a:t>
            </a:r>
          </a:p>
        </p:txBody>
      </p:sp>
      <p:sp>
        <p:nvSpPr>
          <p:cNvPr id="3" name="Content Placeholder 2">
            <a:extLst>
              <a:ext uri="{FF2B5EF4-FFF2-40B4-BE49-F238E27FC236}">
                <a16:creationId xmlns:a16="http://schemas.microsoft.com/office/drawing/2014/main" id="{31946FB3-A1B1-5D8C-30DA-3452F17779CD}"/>
              </a:ext>
            </a:extLst>
          </p:cNvPr>
          <p:cNvSpPr>
            <a:spLocks noGrp="1"/>
          </p:cNvSpPr>
          <p:nvPr>
            <p:ph idx="1"/>
          </p:nvPr>
        </p:nvSpPr>
        <p:spPr/>
        <p:txBody>
          <a:bodyPr>
            <a:normAutofit/>
          </a:bodyPr>
          <a:lstStyle/>
          <a:p>
            <a:pPr>
              <a:buFont typeface="Wingdings" pitchFamily="2" charset="2"/>
              <a:buChar char="§"/>
            </a:pPr>
            <a:endParaRPr lang="en-US" dirty="0"/>
          </a:p>
          <a:p>
            <a:pPr>
              <a:buFont typeface="Wingdings" pitchFamily="2" charset="2"/>
              <a:buChar char="§"/>
            </a:pPr>
            <a:r>
              <a:rPr lang="en-US" dirty="0"/>
              <a:t>U</a:t>
            </a:r>
            <a:r>
              <a:rPr lang="en-US" sz="2000" dirty="0">
                <a:latin typeface="+mn-lt"/>
              </a:rPr>
              <a:t>se of Project Labor Agreement on DoD Construction Projects, </a:t>
            </a:r>
            <a:r>
              <a:rPr lang="en-US" sz="2000" dirty="0">
                <a:effectLst/>
                <a:latin typeface="+mn-lt"/>
              </a:rPr>
              <a:t>PLA Determination Guide for DoD</a:t>
            </a:r>
            <a:r>
              <a:rPr lang="en-US" sz="2000" b="1" dirty="0">
                <a:effectLst/>
                <a:latin typeface="+mn-lt"/>
              </a:rPr>
              <a:t> </a:t>
            </a:r>
            <a:r>
              <a:rPr lang="en-US" sz="2000" dirty="0">
                <a:latin typeface="+mn-lt"/>
              </a:rPr>
              <a:t>(Sept. 14, 2016)</a:t>
            </a:r>
          </a:p>
          <a:p>
            <a:pPr marL="0" indent="0">
              <a:buNone/>
            </a:pPr>
            <a:endParaRPr lang="en-US" sz="2000" dirty="0">
              <a:latin typeface="+mn-lt"/>
            </a:endParaRPr>
          </a:p>
          <a:p>
            <a:pPr>
              <a:buFont typeface="Wingdings" pitchFamily="2" charset="2"/>
              <a:buChar char="§"/>
            </a:pPr>
            <a:r>
              <a:rPr lang="en-US" dirty="0">
                <a:hlinkClick r:id="rId2"/>
              </a:rPr>
              <a:t>https://www.acq.osd.mil/dpap/policy/policyvault/USA003701-16-DPAP.pdf</a:t>
            </a:r>
            <a:endParaRPr lang="en-US" dirty="0"/>
          </a:p>
          <a:p>
            <a:endParaRPr lang="en-US" dirty="0"/>
          </a:p>
          <a:p>
            <a:endParaRPr lang="en-US" dirty="0"/>
          </a:p>
          <a:p>
            <a:pPr algn="l"/>
            <a:endParaRPr lang="en-US" b="0" i="0" u="none" strike="noStrike" dirty="0">
              <a:solidFill>
                <a:srgbClr val="222222"/>
              </a:solidFill>
              <a:effectLst/>
              <a:latin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741815C2-AAB6-0DDC-1943-311AE1EF96F1}"/>
              </a:ext>
            </a:extLst>
          </p:cNvPr>
          <p:cNvSpPr>
            <a:spLocks noGrp="1"/>
          </p:cNvSpPr>
          <p:nvPr>
            <p:ph type="sldNum" sz="quarter" idx="12"/>
          </p:nvPr>
        </p:nvSpPr>
        <p:spPr/>
        <p:txBody>
          <a:bodyPr/>
          <a:lstStyle/>
          <a:p>
            <a:fld id="{13718C5C-5057-494A-9B5F-32CDE210C4AA}" type="slidenum">
              <a:rPr lang="en-US" smtClean="0"/>
              <a:t>75</a:t>
            </a:fld>
            <a:endParaRPr lang="en-US"/>
          </a:p>
        </p:txBody>
      </p:sp>
    </p:spTree>
    <p:extLst>
      <p:ext uri="{BB962C8B-B14F-4D97-AF65-F5344CB8AC3E}">
        <p14:creationId xmlns:p14="http://schemas.microsoft.com/office/powerpoint/2010/main" val="274503238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a:extLst>
            <a:ext uri="{FF2B5EF4-FFF2-40B4-BE49-F238E27FC236}">
              <a16:creationId xmlns:a16="http://schemas.microsoft.com/office/drawing/2014/main" id="{AE1AA4F3-4CDC-014A-1DFD-89DBD21557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463828-A474-4A6D-8C24-87CB8BD6A6E1}"/>
              </a:ext>
            </a:extLst>
          </p:cNvPr>
          <p:cNvSpPr>
            <a:spLocks noGrp="1"/>
          </p:cNvSpPr>
          <p:nvPr>
            <p:ph type="title"/>
          </p:nvPr>
        </p:nvSpPr>
        <p:spPr/>
        <p:txBody>
          <a:bodyPr/>
          <a:lstStyle/>
          <a:p>
            <a:pPr algn="ctr"/>
            <a:r>
              <a:rPr lang="en-US" dirty="0"/>
              <a:t>Department of Commerce</a:t>
            </a:r>
          </a:p>
        </p:txBody>
      </p:sp>
      <p:sp>
        <p:nvSpPr>
          <p:cNvPr id="3" name="Content Placeholder 2">
            <a:extLst>
              <a:ext uri="{FF2B5EF4-FFF2-40B4-BE49-F238E27FC236}">
                <a16:creationId xmlns:a16="http://schemas.microsoft.com/office/drawing/2014/main" id="{71E38F50-9BAC-22FE-684F-BF2232F6A6AC}"/>
              </a:ext>
            </a:extLst>
          </p:cNvPr>
          <p:cNvSpPr>
            <a:spLocks noGrp="1"/>
          </p:cNvSpPr>
          <p:nvPr>
            <p:ph idx="1"/>
          </p:nvPr>
        </p:nvSpPr>
        <p:spPr>
          <a:xfrm>
            <a:off x="497840" y="2716848"/>
            <a:ext cx="10541000" cy="3364865"/>
          </a:xfrm>
        </p:spPr>
        <p:txBody>
          <a:bodyPr>
            <a:normAutofit/>
          </a:bodyPr>
          <a:lstStyle/>
          <a:p>
            <a:pPr>
              <a:buFont typeface="Wingdings" pitchFamily="2" charset="2"/>
              <a:buChar char="§"/>
            </a:pPr>
            <a:r>
              <a:rPr lang="en-US" sz="1800" dirty="0">
                <a:effectLst/>
                <a:latin typeface="Calibri" panose="020F0502020204030204" pitchFamily="34" charset="0"/>
                <a:cs typeface="Calibri" panose="020F0502020204030204" pitchFamily="34" charset="0"/>
              </a:rPr>
              <a:t>NOFO, CHIPS Incentives Program – Commercial Fabrication Facilities </a:t>
            </a:r>
            <a:endParaRPr lang="en-US" sz="2800" dirty="0">
              <a:latin typeface="Calibri" panose="020F0502020204030204" pitchFamily="34" charset="0"/>
              <a:cs typeface="Calibri" panose="020F0502020204030204" pitchFamily="34" charset="0"/>
            </a:endParaRPr>
          </a:p>
          <a:p>
            <a:pPr>
              <a:buFont typeface="Wingdings" pitchFamily="2" charset="2"/>
              <a:buChar char="§"/>
            </a:pPr>
            <a:r>
              <a:rPr lang="en-US" dirty="0">
                <a:effectLst/>
                <a:latin typeface="Calibri" panose="020F0502020204030204" pitchFamily="34" charset="0"/>
                <a:cs typeface="Calibri" panose="020F0502020204030204" pitchFamily="34" charset="0"/>
                <a:hlinkClick r:id="rId2"/>
              </a:rPr>
              <a:t>https://www.nist.gov/system/files/documents/2024/04/19/Amended%20CHIPS-</a:t>
            </a:r>
            <a:r>
              <a:rPr lang="en-US" dirty="0">
                <a:effectLst/>
                <a:latin typeface="Calibri" panose="020F0502020204030204" pitchFamily="34" charset="0"/>
                <a:cs typeface="Calibri" panose="020F0502020204030204" pitchFamily="34" charset="0"/>
              </a:rPr>
              <a:t>  Commercial%20Fabrication%20Facilities%20NOFO%20Amendment.pdf </a:t>
            </a:r>
            <a:endParaRPr lang="en-US" dirty="0">
              <a:latin typeface="Calibri" panose="020F0502020204030204" pitchFamily="34" charset="0"/>
              <a:cs typeface="Calibri" panose="020F0502020204030204" pitchFamily="34" charset="0"/>
            </a:endParaRPr>
          </a:p>
          <a:p>
            <a:pPr>
              <a:buFont typeface="Wingdings" pitchFamily="2" charset="2"/>
              <a:buChar char="§"/>
            </a:pPr>
            <a:endParaRPr lang="en-US" dirty="0">
              <a:latin typeface="Calibri" panose="020F0502020204030204" pitchFamily="34" charset="0"/>
              <a:cs typeface="Calibri" panose="020F0502020204030204" pitchFamily="34" charset="0"/>
            </a:endParaRPr>
          </a:p>
          <a:p>
            <a:pPr>
              <a:buFont typeface="Wingdings" pitchFamily="2" charset="2"/>
              <a:buChar char="§"/>
            </a:pPr>
            <a:r>
              <a:rPr lang="en-US" b="0" i="0" u="none" strike="noStrike" dirty="0">
                <a:solidFill>
                  <a:srgbClr val="222222"/>
                </a:solidFill>
                <a:effectLst/>
                <a:latin typeface="Arial" panose="020B0604020202020204" pitchFamily="34" charset="0"/>
              </a:rPr>
              <a:t>A Strategy for the CHIPS for America Fund</a:t>
            </a:r>
            <a:endParaRPr lang="en-US" dirty="0">
              <a:solidFill>
                <a:srgbClr val="222222"/>
              </a:solidFill>
            </a:endParaRPr>
          </a:p>
          <a:p>
            <a:pPr>
              <a:buFont typeface="Wingdings" pitchFamily="2" charset="2"/>
              <a:buChar char="§"/>
            </a:pPr>
            <a:r>
              <a:rPr lang="en-US" b="0" i="0" u="none" strike="noStrike" dirty="0">
                <a:solidFill>
                  <a:srgbClr val="222222"/>
                </a:solidFill>
                <a:effectLst/>
                <a:latin typeface="Arial" panose="020B0604020202020204" pitchFamily="34" charset="0"/>
              </a:rPr>
              <a:t>https://</a:t>
            </a:r>
            <a:r>
              <a:rPr lang="en-US" b="0" i="0" u="none" strike="noStrike" dirty="0" err="1">
                <a:solidFill>
                  <a:srgbClr val="222222"/>
                </a:solidFill>
                <a:effectLst/>
                <a:latin typeface="Arial" panose="020B0604020202020204" pitchFamily="34" charset="0"/>
              </a:rPr>
              <a:t>www.nist.gov</a:t>
            </a:r>
            <a:r>
              <a:rPr lang="en-US" b="0" i="0" u="none" strike="noStrike" dirty="0">
                <a:solidFill>
                  <a:srgbClr val="222222"/>
                </a:solidFill>
                <a:effectLst/>
                <a:latin typeface="Arial" panose="020B0604020202020204" pitchFamily="34" charset="0"/>
              </a:rPr>
              <a:t>/chips/implementation-strategy</a:t>
            </a:r>
            <a:endParaRPr lang="en-US" dirty="0">
              <a:latin typeface="Calibri" panose="020F0502020204030204" pitchFamily="34" charset="0"/>
              <a:cs typeface="Calibri" panose="020F0502020204030204" pitchFamily="34" charset="0"/>
            </a:endParaRPr>
          </a:p>
          <a:p>
            <a:endParaRPr lang="en-US"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2">
                  <a:lumMod val="60000"/>
                  <a:lumOff val="40000"/>
                </a:schemeClr>
              </a:solidFill>
            </a:endParaRPr>
          </a:p>
        </p:txBody>
      </p:sp>
      <p:pic>
        <p:nvPicPr>
          <p:cNvPr id="4" name="Picture 3">
            <a:extLst>
              <a:ext uri="{FF2B5EF4-FFF2-40B4-BE49-F238E27FC236}">
                <a16:creationId xmlns:a16="http://schemas.microsoft.com/office/drawing/2014/main" id="{489C7DAF-C546-1D10-DEB8-008761A4CFFF}"/>
              </a:ext>
            </a:extLst>
          </p:cNvPr>
          <p:cNvPicPr>
            <a:picLocks noChangeAspect="1"/>
          </p:cNvPicPr>
          <p:nvPr/>
        </p:nvPicPr>
        <p:blipFill>
          <a:blip r:embed="rId3"/>
          <a:stretch>
            <a:fillRect/>
          </a:stretch>
        </p:blipFill>
        <p:spPr>
          <a:xfrm>
            <a:off x="8928849" y="511344"/>
            <a:ext cx="2822693" cy="676715"/>
          </a:xfrm>
          <a:prstGeom prst="rect">
            <a:avLst/>
          </a:prstGeom>
        </p:spPr>
      </p:pic>
      <p:sp>
        <p:nvSpPr>
          <p:cNvPr id="5" name="Slide Number Placeholder 4">
            <a:extLst>
              <a:ext uri="{FF2B5EF4-FFF2-40B4-BE49-F238E27FC236}">
                <a16:creationId xmlns:a16="http://schemas.microsoft.com/office/drawing/2014/main" id="{3B6BFA3E-14A6-E3C8-41FD-C38550520585}"/>
              </a:ext>
            </a:extLst>
          </p:cNvPr>
          <p:cNvSpPr>
            <a:spLocks noGrp="1"/>
          </p:cNvSpPr>
          <p:nvPr>
            <p:ph type="sldNum" sz="quarter" idx="12"/>
          </p:nvPr>
        </p:nvSpPr>
        <p:spPr/>
        <p:txBody>
          <a:bodyPr/>
          <a:lstStyle/>
          <a:p>
            <a:fld id="{13718C5C-5057-494A-9B5F-32CDE210C4AA}" type="slidenum">
              <a:rPr lang="en-US" smtClean="0"/>
              <a:t>76</a:t>
            </a:fld>
            <a:endParaRPr lang="en-US"/>
          </a:p>
        </p:txBody>
      </p:sp>
    </p:spTree>
    <p:extLst>
      <p:ext uri="{BB962C8B-B14F-4D97-AF65-F5344CB8AC3E}">
        <p14:creationId xmlns:p14="http://schemas.microsoft.com/office/powerpoint/2010/main" val="415228435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a:extLst>
            <a:ext uri="{FF2B5EF4-FFF2-40B4-BE49-F238E27FC236}">
              <a16:creationId xmlns:a16="http://schemas.microsoft.com/office/drawing/2014/main" id="{C73FBD80-5A6C-4D91-25A7-F025B82C8B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DFC868-4982-8B4E-C225-85E725EFBCC0}"/>
              </a:ext>
            </a:extLst>
          </p:cNvPr>
          <p:cNvSpPr>
            <a:spLocks noGrp="1"/>
          </p:cNvSpPr>
          <p:nvPr>
            <p:ph type="title"/>
          </p:nvPr>
        </p:nvSpPr>
        <p:spPr/>
        <p:txBody>
          <a:bodyPr/>
          <a:lstStyle/>
          <a:p>
            <a:pPr algn="ctr"/>
            <a:r>
              <a:rPr lang="en-US" dirty="0"/>
              <a:t>Department of Transportation: Local Hire </a:t>
            </a:r>
          </a:p>
        </p:txBody>
      </p:sp>
      <p:sp>
        <p:nvSpPr>
          <p:cNvPr id="3" name="Content Placeholder 2">
            <a:extLst>
              <a:ext uri="{FF2B5EF4-FFF2-40B4-BE49-F238E27FC236}">
                <a16:creationId xmlns:a16="http://schemas.microsoft.com/office/drawing/2014/main" id="{6E9D0D60-CA11-D23D-318E-A57AC4517A84}"/>
              </a:ext>
            </a:extLst>
          </p:cNvPr>
          <p:cNvSpPr>
            <a:spLocks noGrp="1"/>
          </p:cNvSpPr>
          <p:nvPr>
            <p:ph idx="1"/>
          </p:nvPr>
        </p:nvSpPr>
        <p:spPr>
          <a:xfrm>
            <a:off x="497840" y="2716848"/>
            <a:ext cx="10541000" cy="4210726"/>
          </a:xfrm>
        </p:spPr>
        <p:txBody>
          <a:bodyPr>
            <a:normAutofit/>
          </a:bodyPr>
          <a:lstStyle/>
          <a:p>
            <a:pPr marL="0" indent="0">
              <a:buNone/>
            </a:pPr>
            <a:r>
              <a:rPr lang="en-US" sz="2800" dirty="0">
                <a:latin typeface="Calibri" panose="020F0502020204030204" pitchFamily="34" charset="0"/>
                <a:cs typeface="Calibri" panose="020F0502020204030204" pitchFamily="34" charset="0"/>
              </a:rPr>
              <a:t>  </a:t>
            </a:r>
          </a:p>
          <a:p>
            <a:pPr>
              <a:buFont typeface="Wingdings" pitchFamily="2" charset="2"/>
              <a:buChar char="§"/>
            </a:pPr>
            <a:r>
              <a:rPr lang="en-US" b="0" i="0" u="none" strike="noStrike" dirty="0">
                <a:solidFill>
                  <a:srgbClr val="151515"/>
                </a:solidFill>
                <a:effectLst/>
                <a:latin typeface="freight-text-pro"/>
              </a:rPr>
              <a:t>U.S. Department of Transportation, “Creating a Local Construction Workforce: Assessment of Current Use of Local and Economic Hiring Provisions” (April 2023). </a:t>
            </a:r>
          </a:p>
          <a:p>
            <a:pPr>
              <a:buFont typeface="Wingdings" pitchFamily="2" charset="2"/>
              <a:buChar char="§"/>
            </a:pPr>
            <a:r>
              <a:rPr lang="en-US" b="0" i="0" u="none" strike="noStrike" dirty="0">
                <a:solidFill>
                  <a:srgbClr val="151515"/>
                </a:solidFill>
                <a:effectLst/>
                <a:latin typeface="freight-text-pro"/>
              </a:rPr>
              <a:t> </a:t>
            </a:r>
            <a:r>
              <a:rPr lang="en-US" b="0" i="0" u="none" strike="noStrike" dirty="0">
                <a:solidFill>
                  <a:srgbClr val="151515"/>
                </a:solidFill>
                <a:effectLst/>
                <a:latin typeface="freight-text-pro"/>
                <a:hlinkClick r:id="rId2"/>
              </a:rPr>
              <a:t>https://www.transportation.gov/sites/dot.gov/files/2023-05/Creating-Local-Construction-Workforce.pdf</a:t>
            </a:r>
            <a:endParaRPr lang="en-US" b="0" i="0" u="none" strike="noStrike" dirty="0">
              <a:solidFill>
                <a:srgbClr val="151515"/>
              </a:solidFill>
              <a:effectLst/>
              <a:latin typeface="freight-text-pro"/>
            </a:endParaRPr>
          </a:p>
          <a:p>
            <a:pPr marL="0" marR="0" indent="0" algn="just">
              <a:lnSpc>
                <a:spcPct val="107000"/>
              </a:lnSpc>
              <a:spcBef>
                <a:spcPts val="0"/>
              </a:spcBef>
              <a:spcAft>
                <a:spcPts val="80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b="0" i="0" u="none" strike="noStrike" dirty="0">
              <a:solidFill>
                <a:srgbClr val="151515"/>
              </a:solidFill>
              <a:effectLst/>
              <a:latin typeface="freight-text-pro"/>
            </a:endParaRPr>
          </a:p>
          <a:p>
            <a:endParaRPr lang="en-US" b="0" i="0" u="none" strike="noStrike" dirty="0">
              <a:solidFill>
                <a:srgbClr val="151515"/>
              </a:solidFill>
              <a:effectLst/>
              <a:latin typeface="freight-text-pro"/>
            </a:endParaRPr>
          </a:p>
          <a:p>
            <a:endParaRPr lang="en-US"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2">
                  <a:lumMod val="60000"/>
                  <a:lumOff val="40000"/>
                </a:schemeClr>
              </a:solidFill>
            </a:endParaRPr>
          </a:p>
        </p:txBody>
      </p:sp>
      <p:pic>
        <p:nvPicPr>
          <p:cNvPr id="4" name="Picture 3">
            <a:extLst>
              <a:ext uri="{FF2B5EF4-FFF2-40B4-BE49-F238E27FC236}">
                <a16:creationId xmlns:a16="http://schemas.microsoft.com/office/drawing/2014/main" id="{F09F829A-B0E8-9AD3-A228-A6A3A7C4411C}"/>
              </a:ext>
            </a:extLst>
          </p:cNvPr>
          <p:cNvPicPr>
            <a:picLocks noChangeAspect="1"/>
          </p:cNvPicPr>
          <p:nvPr/>
        </p:nvPicPr>
        <p:blipFill>
          <a:blip r:embed="rId3"/>
          <a:stretch>
            <a:fillRect/>
          </a:stretch>
        </p:blipFill>
        <p:spPr>
          <a:xfrm>
            <a:off x="8928849" y="511344"/>
            <a:ext cx="2822693" cy="676715"/>
          </a:xfrm>
          <a:prstGeom prst="rect">
            <a:avLst/>
          </a:prstGeom>
        </p:spPr>
      </p:pic>
      <p:sp>
        <p:nvSpPr>
          <p:cNvPr id="5" name="Slide Number Placeholder 4">
            <a:extLst>
              <a:ext uri="{FF2B5EF4-FFF2-40B4-BE49-F238E27FC236}">
                <a16:creationId xmlns:a16="http://schemas.microsoft.com/office/drawing/2014/main" id="{214E3B84-7708-DF71-A5FC-4EB8ADA5343D}"/>
              </a:ext>
            </a:extLst>
          </p:cNvPr>
          <p:cNvSpPr>
            <a:spLocks noGrp="1"/>
          </p:cNvSpPr>
          <p:nvPr>
            <p:ph type="sldNum" sz="quarter" idx="12"/>
          </p:nvPr>
        </p:nvSpPr>
        <p:spPr/>
        <p:txBody>
          <a:bodyPr/>
          <a:lstStyle/>
          <a:p>
            <a:fld id="{13718C5C-5057-494A-9B5F-32CDE210C4AA}" type="slidenum">
              <a:rPr lang="en-US" smtClean="0"/>
              <a:t>77</a:t>
            </a:fld>
            <a:endParaRPr lang="en-US"/>
          </a:p>
        </p:txBody>
      </p:sp>
    </p:spTree>
    <p:extLst>
      <p:ext uri="{BB962C8B-B14F-4D97-AF65-F5344CB8AC3E}">
        <p14:creationId xmlns:p14="http://schemas.microsoft.com/office/powerpoint/2010/main" val="210903546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0FC255-CBA1-D869-37BE-AC76598148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AA5B8B-C33D-DEDB-FF52-3AA132A2EED1}"/>
              </a:ext>
            </a:extLst>
          </p:cNvPr>
          <p:cNvSpPr>
            <a:spLocks noGrp="1"/>
          </p:cNvSpPr>
          <p:nvPr>
            <p:ph type="title"/>
          </p:nvPr>
        </p:nvSpPr>
        <p:spPr>
          <a:xfrm>
            <a:off x="497840" y="1664899"/>
            <a:ext cx="10855960" cy="1151616"/>
          </a:xfrm>
        </p:spPr>
        <p:txBody>
          <a:bodyPr>
            <a:normAutofit/>
          </a:bodyPr>
          <a:lstStyle/>
          <a:p>
            <a:pPr algn="ctr"/>
            <a:r>
              <a:rPr lang="en-US" dirty="0"/>
              <a:t>Links to Selected State and Local Procurement Laws or EOs</a:t>
            </a:r>
            <a:br>
              <a:rPr lang="en-US" dirty="0"/>
            </a:br>
            <a:endParaRPr lang="en-US" dirty="0"/>
          </a:p>
        </p:txBody>
      </p:sp>
      <p:sp>
        <p:nvSpPr>
          <p:cNvPr id="3" name="Content Placeholder 2">
            <a:extLst>
              <a:ext uri="{FF2B5EF4-FFF2-40B4-BE49-F238E27FC236}">
                <a16:creationId xmlns:a16="http://schemas.microsoft.com/office/drawing/2014/main" id="{01F47B24-D010-995B-7D95-CB262D249091}"/>
              </a:ext>
            </a:extLst>
          </p:cNvPr>
          <p:cNvSpPr>
            <a:spLocks noGrp="1"/>
          </p:cNvSpPr>
          <p:nvPr>
            <p:ph idx="1"/>
          </p:nvPr>
        </p:nvSpPr>
        <p:spPr>
          <a:xfrm>
            <a:off x="497840" y="2484783"/>
            <a:ext cx="9463024" cy="3985591"/>
          </a:xfrm>
        </p:spPr>
        <p:txBody>
          <a:bodyPr>
            <a:normAutofit/>
          </a:bodyPr>
          <a:lstStyle/>
          <a:p>
            <a:pPr marL="0" indent="0">
              <a:buNone/>
            </a:pPr>
            <a:endParaRPr lang="en-US" sz="2000" dirty="0">
              <a:latin typeface="Calibri" panose="020F0502020204030204" pitchFamily="34" charset="0"/>
              <a:cs typeface="Calibri" panose="020F0502020204030204" pitchFamily="34" charset="0"/>
            </a:endParaRPr>
          </a:p>
          <a:p>
            <a:pPr>
              <a:buFont typeface="Wingdings" panose="05000000000000000000" pitchFamily="2" charset="2"/>
              <a:buChar char="§"/>
            </a:pPr>
            <a:r>
              <a:rPr lang="en-US" sz="2000" dirty="0">
                <a:latin typeface="Calibri" panose="020F0502020204030204" pitchFamily="34" charset="0"/>
                <a:cs typeface="Calibri" panose="020F0502020204030204" pitchFamily="34" charset="0"/>
              </a:rPr>
              <a:t>Hawaii Executive Order: </a:t>
            </a:r>
            <a:r>
              <a:rPr lang="en-US" sz="2000" b="0" i="0" dirty="0">
                <a:solidFill>
                  <a:srgbClr val="1155CC"/>
                </a:solidFill>
                <a:effectLst/>
                <a:latin typeface="Calibri" panose="020F0502020204030204" pitchFamily="34" charset="0"/>
                <a:cs typeface="Calibri" panose="020F0502020204030204" pitchFamily="34" charset="0"/>
                <a:hlinkClick r:id="rId2"/>
              </a:rPr>
              <a:t>https://budget.hawaii.gov/wp-content/uploads/2024/02/AD-24-01.pdf</a:t>
            </a:r>
            <a:endParaRPr lang="en-US" sz="2000" dirty="0">
              <a:latin typeface="Calibri" panose="020F0502020204030204" pitchFamily="34" charset="0"/>
              <a:cs typeface="Calibri" panose="020F0502020204030204" pitchFamily="34" charset="0"/>
            </a:endParaRPr>
          </a:p>
          <a:p>
            <a:pPr marL="0" indent="0">
              <a:buNone/>
            </a:pPr>
            <a:endParaRPr lang="en-US" sz="2000" dirty="0">
              <a:latin typeface="Calibri" panose="020F0502020204030204" pitchFamily="34" charset="0"/>
              <a:cs typeface="Calibri" panose="020F0502020204030204" pitchFamily="34" charset="0"/>
            </a:endParaRPr>
          </a:p>
          <a:p>
            <a:pPr>
              <a:buFont typeface="Wingdings" panose="05000000000000000000" pitchFamily="2" charset="2"/>
              <a:buChar char="§"/>
            </a:pPr>
            <a:r>
              <a:rPr lang="en-US" sz="2000" dirty="0">
                <a:latin typeface="Calibri" panose="020F0502020204030204" pitchFamily="34" charset="0"/>
                <a:cs typeface="Calibri" panose="020F0502020204030204" pitchFamily="34" charset="0"/>
              </a:rPr>
              <a:t>Virginia </a:t>
            </a:r>
            <a:r>
              <a:rPr lang="en-US" sz="2000" b="0" i="0" u="none" strike="noStrike" dirty="0">
                <a:solidFill>
                  <a:srgbClr val="444444"/>
                </a:solidFill>
                <a:effectLst/>
                <a:latin typeface="Calibri" panose="020F0502020204030204" pitchFamily="34" charset="0"/>
                <a:cs typeface="Calibri" panose="020F0502020204030204" pitchFamily="34" charset="0"/>
              </a:rPr>
              <a:t>§ 2.2-4321.2. Public works contracts; project labor agreements authorized. </a:t>
            </a:r>
            <a:r>
              <a:rPr lang="en-US" sz="2000" dirty="0">
                <a:latin typeface="Calibri" panose="020F0502020204030204" pitchFamily="34" charset="0"/>
                <a:cs typeface="Calibri" panose="020F0502020204030204" pitchFamily="34" charset="0"/>
                <a:hlinkClick r:id="rId3"/>
              </a:rPr>
              <a:t>https://lis.virginia.gov/cgi-bin/legp604.exe?121+ful+CHAP0685</a:t>
            </a:r>
            <a:endParaRPr lang="en-US" sz="2000" dirty="0">
              <a:latin typeface="Calibri" panose="020F0502020204030204" pitchFamily="34" charset="0"/>
              <a:cs typeface="Calibri" panose="020F0502020204030204" pitchFamily="34" charset="0"/>
            </a:endParaRPr>
          </a:p>
          <a:p>
            <a:pPr>
              <a:buFont typeface="Wingdings" panose="05000000000000000000" pitchFamily="2" charset="2"/>
              <a:buChar char="§"/>
            </a:pPr>
            <a:endParaRPr lang="en-US" sz="2000" dirty="0">
              <a:latin typeface="Calibri" panose="020F0502020204030204" pitchFamily="34" charset="0"/>
              <a:cs typeface="Calibri" panose="020F0502020204030204" pitchFamily="34" charset="0"/>
            </a:endParaRPr>
          </a:p>
          <a:p>
            <a:pPr marL="0" indent="0">
              <a:buNone/>
            </a:pPr>
            <a:endParaRPr lang="en-US" sz="2000" dirty="0">
              <a:latin typeface="Calibri" panose="020F0502020204030204" pitchFamily="34" charset="0"/>
              <a:cs typeface="Calibri" panose="020F0502020204030204" pitchFamily="34" charset="0"/>
            </a:endParaRPr>
          </a:p>
          <a:p>
            <a:pPr>
              <a:buFont typeface="Wingdings" panose="05000000000000000000" pitchFamily="2" charset="2"/>
              <a:buChar char="§"/>
            </a:pPr>
            <a:endParaRPr lang="en-US" sz="2400" dirty="0"/>
          </a:p>
        </p:txBody>
      </p:sp>
      <p:pic>
        <p:nvPicPr>
          <p:cNvPr id="4" name="Picture 3">
            <a:extLst>
              <a:ext uri="{FF2B5EF4-FFF2-40B4-BE49-F238E27FC236}">
                <a16:creationId xmlns:a16="http://schemas.microsoft.com/office/drawing/2014/main" id="{69994FE7-F88E-F694-54F7-DB9CEF8FE961}"/>
              </a:ext>
            </a:extLst>
          </p:cNvPr>
          <p:cNvPicPr>
            <a:picLocks noChangeAspect="1"/>
          </p:cNvPicPr>
          <p:nvPr/>
        </p:nvPicPr>
        <p:blipFill>
          <a:blip r:embed="rId4"/>
          <a:stretch>
            <a:fillRect/>
          </a:stretch>
        </p:blipFill>
        <p:spPr>
          <a:xfrm>
            <a:off x="8868465" y="502717"/>
            <a:ext cx="2822693" cy="676715"/>
          </a:xfrm>
          <a:prstGeom prst="rect">
            <a:avLst/>
          </a:prstGeom>
        </p:spPr>
      </p:pic>
      <p:sp>
        <p:nvSpPr>
          <p:cNvPr id="5" name="Slide Number Placeholder 4">
            <a:extLst>
              <a:ext uri="{FF2B5EF4-FFF2-40B4-BE49-F238E27FC236}">
                <a16:creationId xmlns:a16="http://schemas.microsoft.com/office/drawing/2014/main" id="{47B36201-492C-B531-5A36-6BAEC70DD544}"/>
              </a:ext>
            </a:extLst>
          </p:cNvPr>
          <p:cNvSpPr>
            <a:spLocks noGrp="1"/>
          </p:cNvSpPr>
          <p:nvPr>
            <p:ph type="sldNum" sz="quarter" idx="12"/>
          </p:nvPr>
        </p:nvSpPr>
        <p:spPr/>
        <p:txBody>
          <a:bodyPr/>
          <a:lstStyle/>
          <a:p>
            <a:fld id="{13718C5C-5057-494A-9B5F-32CDE210C4AA}" type="slidenum">
              <a:rPr lang="en-US" smtClean="0"/>
              <a:t>78</a:t>
            </a:fld>
            <a:endParaRPr lang="en-US"/>
          </a:p>
        </p:txBody>
      </p:sp>
    </p:spTree>
    <p:extLst>
      <p:ext uri="{BB962C8B-B14F-4D97-AF65-F5344CB8AC3E}">
        <p14:creationId xmlns:p14="http://schemas.microsoft.com/office/powerpoint/2010/main" val="168490374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8BC658-1ADC-ABA2-4B67-FB687F16CC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A3345A-1DFE-A906-BB9E-F042B6D51A3A}"/>
              </a:ext>
            </a:extLst>
          </p:cNvPr>
          <p:cNvSpPr>
            <a:spLocks noGrp="1"/>
          </p:cNvSpPr>
          <p:nvPr>
            <p:ph type="title"/>
          </p:nvPr>
        </p:nvSpPr>
        <p:spPr/>
        <p:txBody>
          <a:bodyPr>
            <a:normAutofit fontScale="90000"/>
          </a:bodyPr>
          <a:lstStyle/>
          <a:p>
            <a:pPr algn="ctr"/>
            <a:r>
              <a:rPr lang="en-US" dirty="0"/>
              <a:t>Additional Links to Selected States</a:t>
            </a:r>
            <a:br>
              <a:rPr lang="en-US" dirty="0"/>
            </a:br>
            <a:endParaRPr lang="en-US" dirty="0"/>
          </a:p>
        </p:txBody>
      </p:sp>
      <p:sp>
        <p:nvSpPr>
          <p:cNvPr id="3" name="Content Placeholder 2">
            <a:extLst>
              <a:ext uri="{FF2B5EF4-FFF2-40B4-BE49-F238E27FC236}">
                <a16:creationId xmlns:a16="http://schemas.microsoft.com/office/drawing/2014/main" id="{E570D581-E749-03B5-BA8C-1355A4F6E0D2}"/>
              </a:ext>
            </a:extLst>
          </p:cNvPr>
          <p:cNvSpPr>
            <a:spLocks noGrp="1"/>
          </p:cNvSpPr>
          <p:nvPr>
            <p:ph idx="1"/>
          </p:nvPr>
        </p:nvSpPr>
        <p:spPr>
          <a:xfrm>
            <a:off x="616226" y="2638044"/>
            <a:ext cx="11092070" cy="3950325"/>
          </a:xfrm>
        </p:spPr>
        <p:txBody>
          <a:bodyPr>
            <a:normAutofit/>
          </a:bodyPr>
          <a:lstStyle/>
          <a:p>
            <a:pPr marL="0" indent="0">
              <a:buNone/>
            </a:pPr>
            <a:endParaRPr lang="en-US" sz="2000" dirty="0">
              <a:latin typeface="+mn-lt"/>
            </a:endParaRPr>
          </a:p>
          <a:p>
            <a:pPr>
              <a:buFont typeface="Wingdings" pitchFamily="2" charset="2"/>
              <a:buChar char="§"/>
            </a:pPr>
            <a:r>
              <a:rPr lang="en-US" sz="2000" dirty="0">
                <a:latin typeface="+mn-lt"/>
              </a:rPr>
              <a:t> Pennsylvania: Gov. Josh Shapiro’s March 27, 2024 letter regarding PLAs </a:t>
            </a:r>
          </a:p>
          <a:p>
            <a:pPr>
              <a:buFont typeface="Wingdings" pitchFamily="2" charset="2"/>
              <a:buChar char="§"/>
            </a:pPr>
            <a:r>
              <a:rPr lang="en-US" sz="2000" dirty="0">
                <a:latin typeface="+mn-lt"/>
              </a:rPr>
              <a:t> https://</a:t>
            </a:r>
            <a:r>
              <a:rPr lang="en-US" sz="2000" dirty="0" err="1">
                <a:latin typeface="+mn-lt"/>
              </a:rPr>
              <a:t>www.paconstructors.org</a:t>
            </a:r>
            <a:r>
              <a:rPr lang="en-US" sz="2000" dirty="0">
                <a:latin typeface="+mn-lt"/>
              </a:rPr>
              <a:t>/wp-content/uploads/2024/03/2024.3.27JDSPLA.pdf</a:t>
            </a:r>
          </a:p>
          <a:p>
            <a:pPr marL="0" indent="0">
              <a:buNone/>
            </a:pPr>
            <a:endParaRPr lang="en-US" sz="2000" dirty="0">
              <a:latin typeface="+mn-lt"/>
            </a:endParaRPr>
          </a:p>
          <a:p>
            <a:pPr>
              <a:buFont typeface="Wingdings" panose="05000000000000000000" pitchFamily="2" charset="2"/>
              <a:buChar char="§"/>
            </a:pPr>
            <a:r>
              <a:rPr lang="en-US" sz="2000" dirty="0">
                <a:latin typeface="+mn-lt"/>
                <a:cs typeface="Calibri" panose="020F0502020204030204" pitchFamily="34" charset="0"/>
              </a:rPr>
              <a:t>Maryland Governor Wes Moore’s Executive Order, </a:t>
            </a:r>
            <a:r>
              <a:rPr lang="en-US" sz="2000" b="0" i="1" u="none" strike="noStrike" dirty="0">
                <a:effectLst/>
                <a:latin typeface="+mn-lt"/>
                <a:cs typeface="Calibri" panose="020F0502020204030204" pitchFamily="34" charset="0"/>
              </a:rPr>
              <a:t>Procurement Guidelines: Authorizing Project Labor Agreements for Large-Scale Public Work Contracts and Promoting Apprenticeship Agreements and Community Hiring</a:t>
            </a:r>
            <a:r>
              <a:rPr lang="en-US" sz="2000" i="1" dirty="0">
                <a:latin typeface="+mn-lt"/>
                <a:cs typeface="Calibri" panose="020F0502020204030204" pitchFamily="34" charset="0"/>
              </a:rPr>
              <a:t> </a:t>
            </a:r>
            <a:r>
              <a:rPr lang="en-US" sz="2000" dirty="0">
                <a:latin typeface="+mn-lt"/>
                <a:cs typeface="Calibri" panose="020F0502020204030204" pitchFamily="34" charset="0"/>
              </a:rPr>
              <a:t>(Nov. 1, 2023): </a:t>
            </a:r>
            <a:r>
              <a:rPr lang="en-US" sz="2000" dirty="0">
                <a:latin typeface="+mn-lt"/>
                <a:cs typeface="Calibri" panose="020F0502020204030204" pitchFamily="34" charset="0"/>
                <a:hlinkClick r:id="rId2"/>
              </a:rPr>
              <a:t>https://governor.maryland.gov/news/Pages/executive-orders.aspx?page=2</a:t>
            </a:r>
            <a:endParaRPr lang="en-US" sz="2000" dirty="0">
              <a:latin typeface="+mn-lt"/>
              <a:cs typeface="Calibri" panose="020F0502020204030204" pitchFamily="34" charset="0"/>
            </a:endParaRPr>
          </a:p>
          <a:p>
            <a:pPr>
              <a:buFont typeface="Wingdings" panose="05000000000000000000" pitchFamily="2" charset="2"/>
              <a:buChar char="§"/>
            </a:pPr>
            <a:endParaRPr lang="en-US" dirty="0">
              <a:latin typeface="Calibri" panose="020F0502020204030204" pitchFamily="34" charset="0"/>
              <a:cs typeface="Calibri" panose="020F0502020204030204" pitchFamily="34" charset="0"/>
            </a:endParaRPr>
          </a:p>
          <a:p>
            <a:pPr marL="0" indent="0">
              <a:buNone/>
            </a:pPr>
            <a:endParaRPr lang="en-US" sz="1800"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A54CFA34-004C-6E6E-3471-B5F2D8D2E0FF}"/>
              </a:ext>
            </a:extLst>
          </p:cNvPr>
          <p:cNvPicPr>
            <a:picLocks noChangeAspect="1"/>
          </p:cNvPicPr>
          <p:nvPr/>
        </p:nvPicPr>
        <p:blipFill>
          <a:blip r:embed="rId3"/>
          <a:stretch>
            <a:fillRect/>
          </a:stretch>
        </p:blipFill>
        <p:spPr>
          <a:xfrm>
            <a:off x="8963355" y="502718"/>
            <a:ext cx="2822693" cy="676715"/>
          </a:xfrm>
          <a:prstGeom prst="rect">
            <a:avLst/>
          </a:prstGeom>
        </p:spPr>
      </p:pic>
      <p:sp>
        <p:nvSpPr>
          <p:cNvPr id="5" name="Slide Number Placeholder 4">
            <a:extLst>
              <a:ext uri="{FF2B5EF4-FFF2-40B4-BE49-F238E27FC236}">
                <a16:creationId xmlns:a16="http://schemas.microsoft.com/office/drawing/2014/main" id="{C0FB21B7-6E7D-B877-8112-BEA47311B019}"/>
              </a:ext>
            </a:extLst>
          </p:cNvPr>
          <p:cNvSpPr>
            <a:spLocks noGrp="1"/>
          </p:cNvSpPr>
          <p:nvPr>
            <p:ph type="sldNum" sz="quarter" idx="12"/>
          </p:nvPr>
        </p:nvSpPr>
        <p:spPr/>
        <p:txBody>
          <a:bodyPr/>
          <a:lstStyle/>
          <a:p>
            <a:fld id="{13718C5C-5057-494A-9B5F-32CDE210C4AA}" type="slidenum">
              <a:rPr lang="en-US" smtClean="0"/>
              <a:t>79</a:t>
            </a:fld>
            <a:endParaRPr lang="en-US"/>
          </a:p>
        </p:txBody>
      </p:sp>
    </p:spTree>
    <p:extLst>
      <p:ext uri="{BB962C8B-B14F-4D97-AF65-F5344CB8AC3E}">
        <p14:creationId xmlns:p14="http://schemas.microsoft.com/office/powerpoint/2010/main" val="3728781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3FB941-4E89-8611-913A-7FDA57A23805}"/>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6EEAEC35-162B-7290-7BB9-4EE27F91708B}"/>
              </a:ext>
            </a:extLst>
          </p:cNvPr>
          <p:cNvSpPr/>
          <p:nvPr/>
        </p:nvSpPr>
        <p:spPr>
          <a:xfrm>
            <a:off x="459345" y="301926"/>
            <a:ext cx="2171712" cy="148934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C1C87B0-C965-0571-7539-816BF8DC6D4B}"/>
              </a:ext>
            </a:extLst>
          </p:cNvPr>
          <p:cNvSpPr>
            <a:spLocks noGrp="1"/>
          </p:cNvSpPr>
          <p:nvPr>
            <p:ph type="title"/>
          </p:nvPr>
        </p:nvSpPr>
        <p:spPr>
          <a:xfrm>
            <a:off x="698733" y="700425"/>
            <a:ext cx="6667256" cy="1219200"/>
          </a:xfrm>
        </p:spPr>
        <p:txBody>
          <a:bodyPr>
            <a:normAutofit/>
          </a:bodyPr>
          <a:lstStyle/>
          <a:p>
            <a:pPr algn="ctr"/>
            <a:r>
              <a:rPr lang="en-US" sz="3600" dirty="0">
                <a:latin typeface="+mn-lt"/>
              </a:rPr>
              <a:t>Local Hire and Diversity</a:t>
            </a:r>
          </a:p>
        </p:txBody>
      </p:sp>
      <p:sp>
        <p:nvSpPr>
          <p:cNvPr id="3" name="Content Placeholder 2">
            <a:extLst>
              <a:ext uri="{FF2B5EF4-FFF2-40B4-BE49-F238E27FC236}">
                <a16:creationId xmlns:a16="http://schemas.microsoft.com/office/drawing/2014/main" id="{C64ACF38-B906-6F80-47C9-FCE35201AABB}"/>
              </a:ext>
            </a:extLst>
          </p:cNvPr>
          <p:cNvSpPr>
            <a:spLocks noGrp="1"/>
          </p:cNvSpPr>
          <p:nvPr>
            <p:ph type="body" sz="half" idx="2"/>
          </p:nvPr>
        </p:nvSpPr>
        <p:spPr>
          <a:xfrm>
            <a:off x="864564" y="1919625"/>
            <a:ext cx="7002728" cy="4649638"/>
          </a:xfrm>
        </p:spPr>
        <p:txBody>
          <a:bodyPr>
            <a:normAutofit/>
          </a:bodyPr>
          <a:lstStyle/>
          <a:p>
            <a:pPr marL="342900" marR="0" lvl="0" indent="-342900">
              <a:spcBef>
                <a:spcPts val="0"/>
              </a:spcBef>
              <a:spcAft>
                <a:spcPts val="0"/>
              </a:spcAft>
              <a:buFont typeface="Wingdings" pitchFamily="2" charset="2"/>
              <a:buChar char="§"/>
              <a:tabLst>
                <a:tab pos="457200" algn="l"/>
              </a:tabLst>
            </a:pP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Wingdings" pitchFamily="2" charset="2"/>
              <a:buChar char="§"/>
              <a:tabLst>
                <a:tab pos="457200" algn="l"/>
              </a:tabLs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PLAs may also include clauses that: </a:t>
            </a:r>
          </a:p>
          <a:p>
            <a:pPr marL="0" marR="0" lvl="0" indent="0">
              <a:spcBef>
                <a:spcPts val="0"/>
              </a:spcBef>
              <a:spcAft>
                <a:spcPts val="0"/>
              </a:spcAft>
              <a:buNone/>
              <a:tabLst>
                <a:tab pos="457200" algn="l"/>
              </a:tabLst>
            </a:pP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Wingdings" pitchFamily="2" charset="2"/>
              <a:buChar char="§"/>
              <a:tabLst>
                <a:tab pos="914400" algn="l"/>
              </a:tabLs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Outline goals for hiring local community members on projects,</a:t>
            </a:r>
          </a:p>
          <a:p>
            <a:pPr marL="457200" marR="0" lvl="1" indent="0">
              <a:spcBef>
                <a:spcPts val="0"/>
              </a:spcBef>
              <a:spcAft>
                <a:spcPts val="0"/>
              </a:spcAft>
              <a:buNone/>
              <a:tabLst>
                <a:tab pos="914400" algn="l"/>
              </a:tabLst>
            </a:pP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Wingdings" pitchFamily="2" charset="2"/>
              <a:buChar char="§"/>
              <a:tabLst>
                <a:tab pos="914400" algn="l"/>
              </a:tabLs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Incorporate equity plans,</a:t>
            </a:r>
          </a:p>
          <a:p>
            <a:pPr marL="457200" marR="0" lvl="1" indent="0">
              <a:spcBef>
                <a:spcPts val="0"/>
              </a:spcBef>
              <a:spcAft>
                <a:spcPts val="0"/>
              </a:spcAft>
              <a:buNone/>
              <a:tabLst>
                <a:tab pos="914400" algn="l"/>
              </a:tabLst>
            </a:pP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Wingdings" pitchFamily="2" charset="2"/>
              <a:buChar char="§"/>
              <a:tabLst>
                <a:tab pos="914400" algn="l"/>
              </a:tabLs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Detail strategic recruitment policies for workers from underserved communities, and</a:t>
            </a:r>
          </a:p>
          <a:p>
            <a:pPr marL="457200" marR="0" lvl="1" indent="0">
              <a:spcBef>
                <a:spcPts val="0"/>
              </a:spcBef>
              <a:spcAft>
                <a:spcPts val="0"/>
              </a:spcAft>
              <a:buNone/>
              <a:tabLst>
                <a:tab pos="914400" algn="l"/>
              </a:tabLst>
            </a:pP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Wingdings" pitchFamily="2" charset="2"/>
              <a:buChar char="§"/>
              <a:tabLst>
                <a:tab pos="914400" algn="l"/>
              </a:tabLs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Require participation of small businesses. </a:t>
            </a:r>
          </a:p>
          <a:p>
            <a:pPr>
              <a:buFont typeface="Wingdings" pitchFamily="2" charset="2"/>
              <a:buChar char="§"/>
            </a:pPr>
            <a:endParaRPr lang="en-US" sz="1800" dirty="0">
              <a:effectLst/>
              <a:latin typeface="CIDFont+F1"/>
            </a:endParaRPr>
          </a:p>
          <a:p>
            <a:pPr marL="0" indent="0">
              <a:buNone/>
            </a:pPr>
            <a:endParaRPr lang="en-US" sz="1900" dirty="0"/>
          </a:p>
          <a:p>
            <a:pPr marL="0" indent="0">
              <a:buNone/>
            </a:pPr>
            <a:endParaRPr lang="en-US" dirty="0"/>
          </a:p>
        </p:txBody>
      </p:sp>
      <p:sp>
        <p:nvSpPr>
          <p:cNvPr id="5" name="Slide Number Placeholder 4">
            <a:extLst>
              <a:ext uri="{FF2B5EF4-FFF2-40B4-BE49-F238E27FC236}">
                <a16:creationId xmlns:a16="http://schemas.microsoft.com/office/drawing/2014/main" id="{AFAF3E01-6FDB-67A3-C15A-4EAE081F3E6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718C5C-5057-494A-9B5F-32CDE210C4A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 name="Isosceles Triangle 9">
            <a:extLst>
              <a:ext uri="{FF2B5EF4-FFF2-40B4-BE49-F238E27FC236}">
                <a16:creationId xmlns:a16="http://schemas.microsoft.com/office/drawing/2014/main" id="{9978554D-2F97-6253-5331-0E2D06226A16}"/>
              </a:ext>
            </a:extLst>
          </p:cNvPr>
          <p:cNvSpPr/>
          <p:nvPr/>
        </p:nvSpPr>
        <p:spPr>
          <a:xfrm rot="11150395">
            <a:off x="25694" y="197692"/>
            <a:ext cx="574410" cy="1967963"/>
          </a:xfrm>
          <a:prstGeom prst="triangle">
            <a:avLst>
              <a:gd name="adj" fmla="val 0"/>
            </a:avLst>
          </a:prstGeom>
          <a:solidFill>
            <a:srgbClr val="223669"/>
          </a:solidFill>
          <a:ln>
            <a:solidFill>
              <a:srgbClr val="2236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7C88CA44-EF05-579F-7365-6868618D19D4}"/>
              </a:ext>
            </a:extLst>
          </p:cNvPr>
          <p:cNvPicPr>
            <a:picLocks noChangeAspect="1"/>
          </p:cNvPicPr>
          <p:nvPr/>
        </p:nvPicPr>
        <p:blipFill>
          <a:blip r:embed="rId2"/>
          <a:stretch>
            <a:fillRect/>
          </a:stretch>
        </p:blipFill>
        <p:spPr>
          <a:xfrm>
            <a:off x="7046092" y="1046600"/>
            <a:ext cx="5145908" cy="3434893"/>
          </a:xfrm>
          <a:prstGeom prst="rect">
            <a:avLst/>
          </a:prstGeom>
        </p:spPr>
      </p:pic>
    </p:spTree>
    <p:extLst>
      <p:ext uri="{BB962C8B-B14F-4D97-AF65-F5344CB8AC3E}">
        <p14:creationId xmlns:p14="http://schemas.microsoft.com/office/powerpoint/2010/main" val="143095950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D7147E-823A-D59C-1587-293E923023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CC4AE3-B785-FEDB-CEBF-9F83BDB8C42A}"/>
              </a:ext>
            </a:extLst>
          </p:cNvPr>
          <p:cNvSpPr>
            <a:spLocks noGrp="1"/>
          </p:cNvSpPr>
          <p:nvPr>
            <p:ph type="title"/>
          </p:nvPr>
        </p:nvSpPr>
        <p:spPr/>
        <p:txBody>
          <a:bodyPr>
            <a:normAutofit fontScale="90000"/>
          </a:bodyPr>
          <a:lstStyle/>
          <a:p>
            <a:pPr algn="ctr"/>
            <a:r>
              <a:rPr lang="en-US" dirty="0"/>
              <a:t>Los Angeles County Metropolitan Transport Authority</a:t>
            </a:r>
            <a:br>
              <a:rPr lang="en-US" dirty="0"/>
            </a:br>
            <a:endParaRPr lang="en-US" dirty="0"/>
          </a:p>
        </p:txBody>
      </p:sp>
      <p:sp>
        <p:nvSpPr>
          <p:cNvPr id="3" name="Content Placeholder 2">
            <a:extLst>
              <a:ext uri="{FF2B5EF4-FFF2-40B4-BE49-F238E27FC236}">
                <a16:creationId xmlns:a16="http://schemas.microsoft.com/office/drawing/2014/main" id="{8BC16C74-7B2E-E46C-D194-A55CCACF0123}"/>
              </a:ext>
            </a:extLst>
          </p:cNvPr>
          <p:cNvSpPr>
            <a:spLocks noGrp="1"/>
          </p:cNvSpPr>
          <p:nvPr>
            <p:ph idx="1"/>
          </p:nvPr>
        </p:nvSpPr>
        <p:spPr>
          <a:xfrm>
            <a:off x="616226" y="2638044"/>
            <a:ext cx="11092070" cy="3950325"/>
          </a:xfrm>
        </p:spPr>
        <p:txBody>
          <a:bodyPr>
            <a:normAutofit/>
          </a:bodyPr>
          <a:lstStyle/>
          <a:p>
            <a:pPr marR="0" algn="l">
              <a:spcBef>
                <a:spcPts val="0"/>
              </a:spcBef>
              <a:spcAft>
                <a:spcPts val="1200"/>
              </a:spcAft>
              <a:buFont typeface="Wingdings" pitchFamily="2" charset="2"/>
              <a:buChar char="§"/>
            </a:pPr>
            <a:endParaRPr lang="en-US" dirty="0"/>
          </a:p>
          <a:p>
            <a:pPr marR="0" algn="l">
              <a:spcBef>
                <a:spcPts val="0"/>
              </a:spcBef>
              <a:spcAft>
                <a:spcPts val="1200"/>
              </a:spcAft>
              <a:buFont typeface="Wingdings" pitchFamily="2" charset="2"/>
              <a:buChar char="§"/>
            </a:pPr>
            <a:r>
              <a:rPr lang="en-US" dirty="0"/>
              <a:t> Video on community benefits of PLAs: https://</a:t>
            </a:r>
            <a:r>
              <a:rPr lang="en-US" dirty="0" err="1"/>
              <a:t>www.youtube.com</a:t>
            </a:r>
            <a:r>
              <a:rPr lang="en-US" dirty="0"/>
              <a:t>/</a:t>
            </a:r>
            <a:r>
              <a:rPr lang="en-US" dirty="0" err="1"/>
              <a:t>watch?v</a:t>
            </a:r>
            <a:r>
              <a:rPr lang="en-US" dirty="0"/>
              <a:t>=UTe7ZZDWzFo </a:t>
            </a:r>
            <a:endParaRPr lang="en-US" dirty="0">
              <a:solidFill>
                <a:srgbClr val="BE1E2E"/>
              </a:solidFill>
              <a:hlinkClick r:id="rId2"/>
            </a:endParaRPr>
          </a:p>
        </p:txBody>
      </p:sp>
      <p:pic>
        <p:nvPicPr>
          <p:cNvPr id="4" name="Picture 3">
            <a:extLst>
              <a:ext uri="{FF2B5EF4-FFF2-40B4-BE49-F238E27FC236}">
                <a16:creationId xmlns:a16="http://schemas.microsoft.com/office/drawing/2014/main" id="{35ADE432-B8E8-6726-87C3-08D8B1F0A6F4}"/>
              </a:ext>
            </a:extLst>
          </p:cNvPr>
          <p:cNvPicPr>
            <a:picLocks noChangeAspect="1"/>
          </p:cNvPicPr>
          <p:nvPr/>
        </p:nvPicPr>
        <p:blipFill>
          <a:blip r:embed="rId3"/>
          <a:stretch>
            <a:fillRect/>
          </a:stretch>
        </p:blipFill>
        <p:spPr>
          <a:xfrm>
            <a:off x="8963355" y="502718"/>
            <a:ext cx="2822693" cy="676715"/>
          </a:xfrm>
          <a:prstGeom prst="rect">
            <a:avLst/>
          </a:prstGeom>
        </p:spPr>
      </p:pic>
      <p:sp>
        <p:nvSpPr>
          <p:cNvPr id="5" name="Slide Number Placeholder 4">
            <a:extLst>
              <a:ext uri="{FF2B5EF4-FFF2-40B4-BE49-F238E27FC236}">
                <a16:creationId xmlns:a16="http://schemas.microsoft.com/office/drawing/2014/main" id="{2459E57E-1D2C-2462-C807-481332909EDF}"/>
              </a:ext>
            </a:extLst>
          </p:cNvPr>
          <p:cNvSpPr>
            <a:spLocks noGrp="1"/>
          </p:cNvSpPr>
          <p:nvPr>
            <p:ph type="sldNum" sz="quarter" idx="12"/>
          </p:nvPr>
        </p:nvSpPr>
        <p:spPr/>
        <p:txBody>
          <a:bodyPr/>
          <a:lstStyle/>
          <a:p>
            <a:fld id="{13718C5C-5057-494A-9B5F-32CDE210C4AA}" type="slidenum">
              <a:rPr lang="en-US" smtClean="0"/>
              <a:t>80</a:t>
            </a:fld>
            <a:endParaRPr lang="en-US"/>
          </a:p>
        </p:txBody>
      </p:sp>
    </p:spTree>
    <p:extLst>
      <p:ext uri="{BB962C8B-B14F-4D97-AF65-F5344CB8AC3E}">
        <p14:creationId xmlns:p14="http://schemas.microsoft.com/office/powerpoint/2010/main" val="196879189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3576E-57F1-ADBA-BA48-552A70F1B2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BA6215-95BA-0797-7EFC-AF4235C04C23}"/>
              </a:ext>
            </a:extLst>
          </p:cNvPr>
          <p:cNvSpPr>
            <a:spLocks noGrp="1"/>
          </p:cNvSpPr>
          <p:nvPr>
            <p:ph type="title"/>
          </p:nvPr>
        </p:nvSpPr>
        <p:spPr/>
        <p:txBody>
          <a:bodyPr>
            <a:normAutofit/>
          </a:bodyPr>
          <a:lstStyle/>
          <a:p>
            <a:pPr algn="ctr"/>
            <a:r>
              <a:rPr lang="en-US" dirty="0"/>
              <a:t>ABC Propaganda </a:t>
            </a:r>
          </a:p>
        </p:txBody>
      </p:sp>
      <p:sp>
        <p:nvSpPr>
          <p:cNvPr id="3" name="Content Placeholder 2">
            <a:extLst>
              <a:ext uri="{FF2B5EF4-FFF2-40B4-BE49-F238E27FC236}">
                <a16:creationId xmlns:a16="http://schemas.microsoft.com/office/drawing/2014/main" id="{FA882419-E433-4914-DDE3-246CADC57464}"/>
              </a:ext>
            </a:extLst>
          </p:cNvPr>
          <p:cNvSpPr>
            <a:spLocks noGrp="1"/>
          </p:cNvSpPr>
          <p:nvPr>
            <p:ph idx="1"/>
          </p:nvPr>
        </p:nvSpPr>
        <p:spPr>
          <a:xfrm>
            <a:off x="780586" y="2638044"/>
            <a:ext cx="10415238" cy="3517429"/>
          </a:xfrm>
        </p:spPr>
        <p:txBody>
          <a:bodyPr>
            <a:normAutofit fontScale="85000" lnSpcReduction="20000"/>
          </a:bodyPr>
          <a:lstStyle/>
          <a:p>
            <a:endParaRPr lang="en-US" dirty="0"/>
          </a:p>
          <a:p>
            <a:pPr>
              <a:buFont typeface="Wingdings" pitchFamily="2" charset="2"/>
              <a:buChar char="§"/>
            </a:pPr>
            <a:r>
              <a:rPr lang="en-US" sz="3100" dirty="0">
                <a:effectLst/>
                <a:latin typeface="Calibri" panose="020F0502020204030204" pitchFamily="34" charset="0"/>
                <a:cs typeface="Calibri" panose="020F0502020204030204" pitchFamily="34" charset="0"/>
              </a:rPr>
              <a:t>Project Labor Agreement Market Survey. </a:t>
            </a:r>
          </a:p>
          <a:p>
            <a:pPr>
              <a:buFont typeface="Wingdings" pitchFamily="2" charset="2"/>
              <a:buChar char="§"/>
            </a:pPr>
            <a:r>
              <a:rPr lang="en-US" sz="3100" dirty="0">
                <a:latin typeface="Calibri" panose="020F0502020204030204" pitchFamily="34" charset="0"/>
                <a:cs typeface="Calibri" panose="020F0502020204030204" pitchFamily="34" charset="0"/>
                <a:hlinkClick r:id="rId2"/>
              </a:rPr>
              <a:t>https://www.abc.org/Portals/1/Documents/Newsline/2012/PLAMarketSurvey.pdf</a:t>
            </a:r>
            <a:endParaRPr lang="en-US" sz="3100" dirty="0">
              <a:latin typeface="Calibri" panose="020F0502020204030204" pitchFamily="34" charset="0"/>
              <a:cs typeface="Calibri" panose="020F0502020204030204" pitchFamily="34" charset="0"/>
            </a:endParaRPr>
          </a:p>
          <a:p>
            <a:pPr marL="0" indent="0">
              <a:buNone/>
            </a:pPr>
            <a:endParaRPr lang="en-US" sz="3100" dirty="0">
              <a:latin typeface="Calibri" panose="020F0502020204030204" pitchFamily="34" charset="0"/>
              <a:cs typeface="Calibri" panose="020F0502020204030204" pitchFamily="34" charset="0"/>
            </a:endParaRPr>
          </a:p>
          <a:p>
            <a:pPr>
              <a:buFont typeface="Wingdings" pitchFamily="2" charset="2"/>
              <a:buChar char="§"/>
            </a:pPr>
            <a:r>
              <a:rPr lang="en-US" sz="2800" b="0" i="0" u="none" strike="noStrike" dirty="0">
                <a:solidFill>
                  <a:srgbClr val="222222"/>
                </a:solidFill>
                <a:effectLst/>
                <a:latin typeface="Calibri" panose="020F0502020204030204" pitchFamily="34" charset="0"/>
                <a:cs typeface="Calibri" panose="020F0502020204030204" pitchFamily="34" charset="0"/>
              </a:rPr>
              <a:t>FAQs on Executive Order 14063 and the Biden Administration’s Other Pro-PLA Policies on Federal and Federally Assisted Construction Projects</a:t>
            </a:r>
            <a:r>
              <a:rPr lang="en-US" sz="2800" dirty="0">
                <a:solidFill>
                  <a:srgbClr val="222222"/>
                </a:solidFill>
                <a:latin typeface="Calibri" panose="020F0502020204030204" pitchFamily="34" charset="0"/>
                <a:cs typeface="Calibri" panose="020F0502020204030204" pitchFamily="34" charset="0"/>
              </a:rPr>
              <a:t>.</a:t>
            </a:r>
            <a:endParaRPr lang="en-US" sz="2800" b="0" i="0" u="none" strike="noStrike" dirty="0">
              <a:solidFill>
                <a:srgbClr val="222222"/>
              </a:solidFill>
              <a:effectLst/>
              <a:latin typeface="Calibri" panose="020F0502020204030204" pitchFamily="34" charset="0"/>
              <a:cs typeface="Calibri" panose="020F0502020204030204" pitchFamily="34" charset="0"/>
            </a:endParaRPr>
          </a:p>
          <a:p>
            <a:pPr marL="0" indent="0">
              <a:buNone/>
            </a:pPr>
            <a:endParaRPr lang="en-US" sz="2800" dirty="0">
              <a:latin typeface="Calibri" panose="020F0502020204030204" pitchFamily="34" charset="0"/>
              <a:cs typeface="Calibri" panose="020F0502020204030204" pitchFamily="34" charset="0"/>
            </a:endParaRPr>
          </a:p>
          <a:p>
            <a:pPr>
              <a:buFont typeface="Wingdings" pitchFamily="2" charset="2"/>
              <a:buChar char="§"/>
            </a:pPr>
            <a:r>
              <a:rPr lang="en-US" sz="2800" dirty="0">
                <a:latin typeface="Calibri" panose="020F0502020204030204" pitchFamily="34" charset="0"/>
                <a:cs typeface="Calibri" panose="020F0502020204030204" pitchFamily="34" charset="0"/>
              </a:rPr>
              <a:t>https://</a:t>
            </a:r>
            <a:r>
              <a:rPr lang="en-US" sz="2800" dirty="0" err="1">
                <a:latin typeface="Calibri" panose="020F0502020204030204" pitchFamily="34" charset="0"/>
                <a:cs typeface="Calibri" panose="020F0502020204030204" pitchFamily="34" charset="0"/>
              </a:rPr>
              <a:t>www.abc.org</a:t>
            </a:r>
            <a:r>
              <a:rPr lang="en-US" sz="2800" dirty="0">
                <a:latin typeface="Calibri" panose="020F0502020204030204" pitchFamily="34" charset="0"/>
                <a:cs typeface="Calibri" panose="020F0502020204030204" pitchFamily="34" charset="0"/>
              </a:rPr>
              <a:t>/</a:t>
            </a:r>
            <a:r>
              <a:rPr lang="en-US" sz="2800" dirty="0" err="1">
                <a:latin typeface="Calibri" panose="020F0502020204030204" pitchFamily="34" charset="0"/>
                <a:cs typeface="Calibri" panose="020F0502020204030204" pitchFamily="34" charset="0"/>
              </a:rPr>
              <a:t>LinkClick.aspx?fileticket</a:t>
            </a:r>
            <a:r>
              <a:rPr lang="en-US" sz="2800" dirty="0">
                <a:latin typeface="Calibri" panose="020F0502020204030204" pitchFamily="34" charset="0"/>
                <a:cs typeface="Calibri" panose="020F0502020204030204" pitchFamily="34" charset="0"/>
              </a:rPr>
              <a:t>=YKCThL5vs90%3D&amp;portalid=1&amp;language=</a:t>
            </a:r>
            <a:r>
              <a:rPr lang="en-US" sz="2800" dirty="0" err="1">
                <a:latin typeface="Calibri" panose="020F0502020204030204" pitchFamily="34" charset="0"/>
                <a:cs typeface="Calibri" panose="020F0502020204030204" pitchFamily="34" charset="0"/>
              </a:rPr>
              <a:t>en</a:t>
            </a:r>
            <a:r>
              <a:rPr lang="en-US" sz="2800" dirty="0">
                <a:latin typeface="Calibri" panose="020F0502020204030204" pitchFamily="34" charset="0"/>
                <a:cs typeface="Calibri" panose="020F0502020204030204" pitchFamily="34" charset="0"/>
              </a:rPr>
              <a:t>-US</a:t>
            </a:r>
          </a:p>
          <a:p>
            <a:pPr marL="0" indent="0">
              <a:buNone/>
            </a:pPr>
            <a:endParaRPr lang="en-US" sz="3100" dirty="0">
              <a:latin typeface="Calibri" panose="020F0502020204030204" pitchFamily="34" charset="0"/>
              <a:cs typeface="Calibri" panose="020F0502020204030204" pitchFamily="34" charset="0"/>
            </a:endParaRPr>
          </a:p>
          <a:p>
            <a:endParaRPr lang="en-US" dirty="0"/>
          </a:p>
        </p:txBody>
      </p:sp>
      <p:pic>
        <p:nvPicPr>
          <p:cNvPr id="4" name="Picture 3">
            <a:extLst>
              <a:ext uri="{FF2B5EF4-FFF2-40B4-BE49-F238E27FC236}">
                <a16:creationId xmlns:a16="http://schemas.microsoft.com/office/drawing/2014/main" id="{7FA1CBEB-4040-D8B2-D17F-DA290C369B58}"/>
              </a:ext>
            </a:extLst>
          </p:cNvPr>
          <p:cNvPicPr>
            <a:picLocks noChangeAspect="1"/>
          </p:cNvPicPr>
          <p:nvPr/>
        </p:nvPicPr>
        <p:blipFill>
          <a:blip r:embed="rId3"/>
          <a:stretch>
            <a:fillRect/>
          </a:stretch>
        </p:blipFill>
        <p:spPr>
          <a:xfrm>
            <a:off x="8937475" y="505955"/>
            <a:ext cx="2822693" cy="676715"/>
          </a:xfrm>
          <a:prstGeom prst="rect">
            <a:avLst/>
          </a:prstGeom>
        </p:spPr>
      </p:pic>
      <p:sp>
        <p:nvSpPr>
          <p:cNvPr id="5" name="Slide Number Placeholder 4">
            <a:extLst>
              <a:ext uri="{FF2B5EF4-FFF2-40B4-BE49-F238E27FC236}">
                <a16:creationId xmlns:a16="http://schemas.microsoft.com/office/drawing/2014/main" id="{1C1DEA0A-B2F7-3EAA-8FCF-4984D91F7B56}"/>
              </a:ext>
            </a:extLst>
          </p:cNvPr>
          <p:cNvSpPr>
            <a:spLocks noGrp="1"/>
          </p:cNvSpPr>
          <p:nvPr>
            <p:ph type="sldNum" sz="quarter" idx="12"/>
          </p:nvPr>
        </p:nvSpPr>
        <p:spPr/>
        <p:txBody>
          <a:bodyPr/>
          <a:lstStyle/>
          <a:p>
            <a:fld id="{13718C5C-5057-494A-9B5F-32CDE210C4AA}" type="slidenum">
              <a:rPr lang="en-US" smtClean="0"/>
              <a:t>81</a:t>
            </a:fld>
            <a:endParaRPr lang="en-US"/>
          </a:p>
        </p:txBody>
      </p:sp>
    </p:spTree>
    <p:extLst>
      <p:ext uri="{BB962C8B-B14F-4D97-AF65-F5344CB8AC3E}">
        <p14:creationId xmlns:p14="http://schemas.microsoft.com/office/powerpoint/2010/main" val="95765845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6E2ECF-E67D-57C4-4B9D-6EF165EC92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F104E5-A470-2703-CB44-A56674F8E4DB}"/>
              </a:ext>
            </a:extLst>
          </p:cNvPr>
          <p:cNvSpPr>
            <a:spLocks noGrp="1"/>
          </p:cNvSpPr>
          <p:nvPr>
            <p:ph type="title"/>
          </p:nvPr>
        </p:nvSpPr>
        <p:spPr/>
        <p:txBody>
          <a:bodyPr>
            <a:normAutofit fontScale="90000"/>
          </a:bodyPr>
          <a:lstStyle/>
          <a:p>
            <a:pPr algn="ctr"/>
            <a:r>
              <a:rPr lang="en-US" dirty="0"/>
              <a:t>AGC’s Summary of Market Surveys During </a:t>
            </a:r>
            <a:br>
              <a:rPr lang="en-US" dirty="0"/>
            </a:br>
            <a:r>
              <a:rPr lang="en-US" dirty="0"/>
              <a:t>Obama Administration </a:t>
            </a:r>
          </a:p>
        </p:txBody>
      </p:sp>
      <p:sp>
        <p:nvSpPr>
          <p:cNvPr id="3" name="Content Placeholder 2">
            <a:extLst>
              <a:ext uri="{FF2B5EF4-FFF2-40B4-BE49-F238E27FC236}">
                <a16:creationId xmlns:a16="http://schemas.microsoft.com/office/drawing/2014/main" id="{ABFAF74E-BC2B-7346-6B40-7D74FFBD93C3}"/>
              </a:ext>
            </a:extLst>
          </p:cNvPr>
          <p:cNvSpPr>
            <a:spLocks noGrp="1"/>
          </p:cNvSpPr>
          <p:nvPr>
            <p:ph idx="1"/>
          </p:nvPr>
        </p:nvSpPr>
        <p:spPr>
          <a:xfrm>
            <a:off x="497840" y="2570480"/>
            <a:ext cx="10541000" cy="4287520"/>
          </a:xfrm>
        </p:spPr>
        <p:txBody>
          <a:bodyPr>
            <a:normAutofit/>
          </a:bodyPr>
          <a:lstStyle/>
          <a:p>
            <a:pPr marL="0" indent="0">
              <a:buNone/>
            </a:pPr>
            <a:endParaRPr lang="en-US" sz="2800" dirty="0">
              <a:latin typeface="Calibri" panose="020F0502020204030204" pitchFamily="34" charset="0"/>
              <a:cs typeface="Calibri" panose="020F0502020204030204" pitchFamily="34" charset="0"/>
            </a:endParaRPr>
          </a:p>
          <a:p>
            <a:pPr>
              <a:buFont typeface="Wingdings" pitchFamily="2" charset="2"/>
              <a:buChar char="§"/>
            </a:pPr>
            <a:r>
              <a:rPr lang="en-US" sz="2200" dirty="0">
                <a:latin typeface="Calibri" panose="020F0502020204030204" pitchFamily="34" charset="0"/>
                <a:cs typeface="Calibri" panose="020F0502020204030204" pitchFamily="34" charset="0"/>
              </a:rPr>
              <a:t>Associated General Contractors, </a:t>
            </a:r>
            <a:r>
              <a:rPr lang="en-US" sz="2200" i="1" dirty="0">
                <a:latin typeface="Calibri" panose="020F0502020204030204" pitchFamily="34" charset="0"/>
                <a:cs typeface="Calibri" panose="020F0502020204030204" pitchFamily="34" charset="0"/>
              </a:rPr>
              <a:t>New Data Weighs on Debate Over Project Labor Agreements</a:t>
            </a:r>
            <a:r>
              <a:rPr lang="en-US" sz="2200" dirty="0">
                <a:latin typeface="Calibri" panose="020F0502020204030204" pitchFamily="34" charset="0"/>
                <a:cs typeface="Calibri" panose="020F0502020204030204" pitchFamily="34" charset="0"/>
              </a:rPr>
              <a:t> (Feb. 2022).</a:t>
            </a:r>
          </a:p>
          <a:p>
            <a:pPr marL="0" indent="0">
              <a:buNone/>
            </a:pPr>
            <a:endParaRPr lang="en-US" sz="2200" dirty="0">
              <a:latin typeface="Calibri" panose="020F0502020204030204" pitchFamily="34" charset="0"/>
              <a:cs typeface="Calibri" panose="020F0502020204030204" pitchFamily="34" charset="0"/>
            </a:endParaRPr>
          </a:p>
          <a:p>
            <a:pPr>
              <a:buFont typeface="Wingdings" pitchFamily="2" charset="2"/>
              <a:buChar char="§"/>
            </a:pPr>
            <a:r>
              <a:rPr lang="en-US" sz="2200" dirty="0">
                <a:latin typeface="Calibri" panose="020F0502020204030204" pitchFamily="34" charset="0"/>
                <a:cs typeface="Calibri" panose="020F0502020204030204" pitchFamily="34" charset="0"/>
                <a:hlinkClick r:id="rId2"/>
              </a:rPr>
              <a:t>http://www.agc.org/sites/default/files/Files/communications/New_Data_Weighs_on_Debate_Over_Project_Labor_Agreements.pdf</a:t>
            </a:r>
            <a:r>
              <a:rPr lang="en-US" sz="2200" dirty="0">
                <a:latin typeface="Calibri" panose="020F0502020204030204" pitchFamily="34" charset="0"/>
                <a:cs typeface="Calibri" panose="020F0502020204030204" pitchFamily="34" charset="0"/>
              </a:rPr>
              <a:t> </a:t>
            </a:r>
          </a:p>
          <a:p>
            <a:endParaRPr lang="en-US" sz="2200" b="1" i="0" u="none" strike="noStrike" dirty="0">
              <a:solidFill>
                <a:srgbClr val="212121"/>
              </a:solidFill>
              <a:effectLst/>
              <a:latin typeface="Calibri" panose="020F0502020204030204" pitchFamily="34" charset="0"/>
              <a:cs typeface="Calibri" panose="020F0502020204030204" pitchFamily="34" charset="0"/>
            </a:endParaRPr>
          </a:p>
          <a:p>
            <a:pPr marL="0" indent="0">
              <a:buNone/>
            </a:pPr>
            <a:endParaRPr lang="en-US" sz="2800" dirty="0">
              <a:latin typeface="Calibri" panose="020F0502020204030204" pitchFamily="34" charset="0"/>
              <a:cs typeface="Calibri" panose="020F0502020204030204" pitchFamily="34" charset="0"/>
            </a:endParaRPr>
          </a:p>
          <a:p>
            <a:endParaRPr lang="en-US" sz="2800" dirty="0">
              <a:latin typeface="Calibri" panose="020F0502020204030204" pitchFamily="34" charset="0"/>
              <a:cs typeface="Calibri" panose="020F0502020204030204" pitchFamily="34" charset="0"/>
            </a:endParaRPr>
          </a:p>
          <a:p>
            <a:endParaRPr lang="en-US" sz="2800"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60C771D9-9AEF-02FC-CF47-5E922966F540}"/>
              </a:ext>
            </a:extLst>
          </p:cNvPr>
          <p:cNvPicPr>
            <a:picLocks noChangeAspect="1"/>
          </p:cNvPicPr>
          <p:nvPr/>
        </p:nvPicPr>
        <p:blipFill>
          <a:blip r:embed="rId3"/>
          <a:stretch>
            <a:fillRect/>
          </a:stretch>
        </p:blipFill>
        <p:spPr>
          <a:xfrm>
            <a:off x="8920222" y="502717"/>
            <a:ext cx="2822693" cy="676715"/>
          </a:xfrm>
          <a:prstGeom prst="rect">
            <a:avLst/>
          </a:prstGeom>
        </p:spPr>
      </p:pic>
      <p:sp>
        <p:nvSpPr>
          <p:cNvPr id="5" name="Slide Number Placeholder 4">
            <a:extLst>
              <a:ext uri="{FF2B5EF4-FFF2-40B4-BE49-F238E27FC236}">
                <a16:creationId xmlns:a16="http://schemas.microsoft.com/office/drawing/2014/main" id="{DFF1276C-9178-C965-5980-665BDAC4B92C}"/>
              </a:ext>
            </a:extLst>
          </p:cNvPr>
          <p:cNvSpPr>
            <a:spLocks noGrp="1"/>
          </p:cNvSpPr>
          <p:nvPr>
            <p:ph type="sldNum" sz="quarter" idx="12"/>
          </p:nvPr>
        </p:nvSpPr>
        <p:spPr/>
        <p:txBody>
          <a:bodyPr/>
          <a:lstStyle/>
          <a:p>
            <a:fld id="{13718C5C-5057-494A-9B5F-32CDE210C4AA}" type="slidenum">
              <a:rPr lang="en-US" smtClean="0"/>
              <a:t>82</a:t>
            </a:fld>
            <a:endParaRPr lang="en-US"/>
          </a:p>
        </p:txBody>
      </p:sp>
    </p:spTree>
    <p:extLst>
      <p:ext uri="{BB962C8B-B14F-4D97-AF65-F5344CB8AC3E}">
        <p14:creationId xmlns:p14="http://schemas.microsoft.com/office/powerpoint/2010/main" val="4031660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60428-C0A8-AACA-D4D4-1CA1A2F7AF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CCF063-8F6B-423A-1DB5-0FDA701B447A}"/>
              </a:ext>
            </a:extLst>
          </p:cNvPr>
          <p:cNvSpPr>
            <a:spLocks noGrp="1"/>
          </p:cNvSpPr>
          <p:nvPr>
            <p:ph type="title"/>
          </p:nvPr>
        </p:nvSpPr>
        <p:spPr>
          <a:xfrm>
            <a:off x="838200" y="1162181"/>
            <a:ext cx="6399362" cy="1408300"/>
          </a:xfrm>
        </p:spPr>
        <p:txBody>
          <a:bodyPr>
            <a:normAutofit/>
          </a:bodyPr>
          <a:lstStyle/>
          <a:p>
            <a:pPr algn="ctr"/>
            <a:r>
              <a:rPr lang="en-US" dirty="0"/>
              <a:t>Effectiveness of Diversity Requirements </a:t>
            </a:r>
          </a:p>
        </p:txBody>
      </p:sp>
      <p:sp>
        <p:nvSpPr>
          <p:cNvPr id="3" name="Content Placeholder 2">
            <a:extLst>
              <a:ext uri="{FF2B5EF4-FFF2-40B4-BE49-F238E27FC236}">
                <a16:creationId xmlns:a16="http://schemas.microsoft.com/office/drawing/2014/main" id="{784175A3-7986-16E0-F046-276BF2DB9A48}"/>
              </a:ext>
            </a:extLst>
          </p:cNvPr>
          <p:cNvSpPr>
            <a:spLocks noGrp="1"/>
          </p:cNvSpPr>
          <p:nvPr>
            <p:ph idx="1"/>
          </p:nvPr>
        </p:nvSpPr>
        <p:spPr>
          <a:xfrm>
            <a:off x="402075" y="2208458"/>
            <a:ext cx="6829537" cy="4158124"/>
          </a:xfrm>
        </p:spPr>
        <p:txBody>
          <a:bodyPr>
            <a:normAutofit fontScale="92500" lnSpcReduction="10000"/>
          </a:bodyPr>
          <a:lstStyle/>
          <a:p>
            <a:pPr marL="0" indent="0">
              <a:spcBef>
                <a:spcPts val="0"/>
              </a:spcBef>
              <a:buNone/>
              <a:tabLst>
                <a:tab pos="457200" algn="l"/>
              </a:tabLst>
            </a:pPr>
            <a:endParaRPr lang="en-US" sz="2400" b="0" i="0" u="none" strike="noStrike" dirty="0">
              <a:solidFill>
                <a:srgbClr val="151515"/>
              </a:solidFill>
              <a:effectLst/>
              <a:latin typeface="Calibri" panose="020F0502020204030204" pitchFamily="34" charset="0"/>
              <a:cs typeface="Calibri" panose="020F0502020204030204" pitchFamily="34" charset="0"/>
            </a:endParaRPr>
          </a:p>
          <a:p>
            <a:pPr marL="342900" indent="-342900">
              <a:spcBef>
                <a:spcPts val="0"/>
              </a:spcBef>
              <a:buFont typeface="Wingdings" pitchFamily="2" charset="2"/>
              <a:buChar char="§"/>
              <a:tabLst>
                <a:tab pos="457200" algn="l"/>
              </a:tabLst>
            </a:pPr>
            <a:r>
              <a:rPr lang="en-US" sz="2400" dirty="0">
                <a:solidFill>
                  <a:srgbClr val="151515"/>
                </a:solidFill>
                <a:latin typeface="Calibri" panose="020F0502020204030204" pitchFamily="34" charset="0"/>
                <a:cs typeface="Calibri" panose="020F0502020204030204" pitchFamily="34" charset="0"/>
              </a:rPr>
              <a:t>The</a:t>
            </a:r>
            <a:r>
              <a:rPr lang="en-US" sz="2400" b="0" i="0" u="none" strike="noStrike" dirty="0">
                <a:solidFill>
                  <a:srgbClr val="151515"/>
                </a:solidFill>
                <a:effectLst/>
                <a:latin typeface="Calibri" panose="020F0502020204030204" pitchFamily="34" charset="0"/>
                <a:cs typeface="Calibri" panose="020F0502020204030204" pitchFamily="34" charset="0"/>
              </a:rPr>
              <a:t> PLA on the U.S. Bank Stadium project in Minneapolis included an equity plan.</a:t>
            </a:r>
          </a:p>
          <a:p>
            <a:pPr marL="342900" indent="-342900">
              <a:spcBef>
                <a:spcPts val="0"/>
              </a:spcBef>
              <a:buFont typeface="Wingdings" pitchFamily="2" charset="2"/>
              <a:buChar char="§"/>
              <a:tabLst>
                <a:tab pos="457200" algn="l"/>
              </a:tabLst>
            </a:pPr>
            <a:endParaRPr lang="en-US" sz="2400" b="0" i="0" u="none" strike="noStrike" dirty="0">
              <a:solidFill>
                <a:srgbClr val="151515"/>
              </a:solidFill>
              <a:effectLst/>
              <a:latin typeface="Calibri" panose="020F0502020204030204" pitchFamily="34" charset="0"/>
              <a:cs typeface="Calibri" panose="020F0502020204030204" pitchFamily="34" charset="0"/>
            </a:endParaRPr>
          </a:p>
          <a:p>
            <a:pPr marL="342900" indent="-342900">
              <a:spcBef>
                <a:spcPts val="0"/>
              </a:spcBef>
              <a:buFont typeface="Wingdings" pitchFamily="2" charset="2"/>
              <a:buChar char="§"/>
              <a:tabLst>
                <a:tab pos="457200" algn="l"/>
              </a:tabLst>
            </a:pPr>
            <a:r>
              <a:rPr lang="en-US" sz="2400" dirty="0">
                <a:solidFill>
                  <a:srgbClr val="151515"/>
                </a:solidFill>
                <a:latin typeface="Calibri" panose="020F0502020204030204" pitchFamily="34" charset="0"/>
                <a:cs typeface="Calibri" panose="020F0502020204030204" pitchFamily="34" charset="0"/>
              </a:rPr>
              <a:t>The plan</a:t>
            </a:r>
            <a:r>
              <a:rPr lang="en-US" sz="2400" b="0" i="0" u="none" strike="noStrike" dirty="0">
                <a:solidFill>
                  <a:srgbClr val="151515"/>
                </a:solidFill>
                <a:effectLst/>
                <a:latin typeface="Calibri" panose="020F0502020204030204" pitchFamily="34" charset="0"/>
                <a:cs typeface="Calibri" panose="020F0502020204030204" pitchFamily="34" charset="0"/>
              </a:rPr>
              <a:t> included an online monitoring mechanism with regular, verified updates from contractors and vendors on utilization performance.</a:t>
            </a:r>
          </a:p>
          <a:p>
            <a:pPr marL="0" indent="0">
              <a:spcBef>
                <a:spcPts val="0"/>
              </a:spcBef>
              <a:buNone/>
              <a:tabLst>
                <a:tab pos="457200" algn="l"/>
              </a:tabLst>
            </a:pPr>
            <a:endParaRPr lang="en-US" sz="2400" dirty="0">
              <a:solidFill>
                <a:srgbClr val="151515"/>
              </a:solidFill>
              <a:latin typeface="Calibri" panose="020F0502020204030204" pitchFamily="34" charset="0"/>
              <a:cs typeface="Calibri" panose="020F0502020204030204" pitchFamily="34" charset="0"/>
            </a:endParaRPr>
          </a:p>
          <a:p>
            <a:pPr marL="342900" indent="-342900">
              <a:spcBef>
                <a:spcPts val="0"/>
              </a:spcBef>
              <a:buFont typeface="Wingdings" pitchFamily="2" charset="2"/>
              <a:buChar char="§"/>
              <a:tabLst>
                <a:tab pos="457200" algn="l"/>
              </a:tabLst>
            </a:pPr>
            <a:r>
              <a:rPr lang="en-US" sz="2400" b="0" i="0" u="none" strike="noStrike" dirty="0">
                <a:solidFill>
                  <a:srgbClr val="151515"/>
                </a:solidFill>
                <a:effectLst/>
                <a:latin typeface="Calibri" panose="020F0502020204030204" pitchFamily="34" charset="0"/>
                <a:cs typeface="Calibri" panose="020F0502020204030204" pitchFamily="34" charset="0"/>
              </a:rPr>
              <a:t>Minority workers held 36% of the 7,500 jobs on the project and women held 9% of the jobs, which </a:t>
            </a:r>
            <a:r>
              <a:rPr lang="en-US" sz="2400" dirty="0">
                <a:solidFill>
                  <a:srgbClr val="151515"/>
                </a:solidFill>
                <a:latin typeface="Calibri" panose="020F0502020204030204" pitchFamily="34" charset="0"/>
                <a:cs typeface="Calibri" panose="020F0502020204030204" pitchFamily="34" charset="0"/>
              </a:rPr>
              <a:t>exceeded the targets of 32% and 6%, respectively.</a:t>
            </a:r>
          </a:p>
          <a:p>
            <a:pPr marL="342900" indent="-342900">
              <a:spcBef>
                <a:spcPts val="0"/>
              </a:spcBef>
              <a:buFont typeface="Wingdings" pitchFamily="2" charset="2"/>
              <a:buChar char="§"/>
              <a:tabLst>
                <a:tab pos="457200" algn="l"/>
              </a:tabLst>
            </a:pPr>
            <a:endParaRPr lang="en-US" sz="2400" b="0" i="0" u="none" strike="noStrike" dirty="0">
              <a:solidFill>
                <a:srgbClr val="151515"/>
              </a:solidFill>
              <a:effectLst/>
              <a:latin typeface="Calibri" panose="020F0502020204030204" pitchFamily="34" charset="0"/>
              <a:cs typeface="Calibri" panose="020F0502020204030204" pitchFamily="34" charset="0"/>
            </a:endParaRPr>
          </a:p>
          <a:p>
            <a:pPr marL="342900" indent="-342900">
              <a:spcBef>
                <a:spcPts val="0"/>
              </a:spcBef>
              <a:buFont typeface="Wingdings" pitchFamily="2" charset="2"/>
              <a:buChar char="§"/>
              <a:tabLst>
                <a:tab pos="457200" algn="l"/>
              </a:tabLst>
            </a:pPr>
            <a:r>
              <a:rPr lang="en-US" sz="2400" b="0" i="0" u="none" strike="noStrike" dirty="0">
                <a:solidFill>
                  <a:srgbClr val="151515"/>
                </a:solidFill>
                <a:effectLst/>
                <a:latin typeface="Calibri" panose="020F0502020204030204" pitchFamily="34" charset="0"/>
                <a:cs typeface="Calibri" panose="020F0502020204030204" pitchFamily="34" charset="0"/>
              </a:rPr>
              <a:t>The project was completed six weeks ahead of schedule.</a:t>
            </a:r>
          </a:p>
          <a:p>
            <a:pPr marL="342900" indent="-342900">
              <a:spcBef>
                <a:spcPts val="0"/>
              </a:spcBef>
              <a:buFont typeface="Wingdings" pitchFamily="2" charset="2"/>
              <a:buChar char="§"/>
              <a:tabLst>
                <a:tab pos="457200" algn="l"/>
              </a:tabLst>
            </a:pPr>
            <a:endParaRPr lang="en-US" sz="2400" dirty="0">
              <a:solidFill>
                <a:srgbClr val="151515"/>
              </a:solidFill>
              <a:latin typeface="Calibri" panose="020F0502020204030204" pitchFamily="34" charset="0"/>
              <a:cs typeface="Calibri" panose="020F0502020204030204" pitchFamily="34" charset="0"/>
            </a:endParaRPr>
          </a:p>
          <a:p>
            <a:pPr marL="1471400" lvl="8" indent="0">
              <a:buNone/>
            </a:pP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1471400" lvl="8" indent="0">
              <a:buNone/>
            </a:pPr>
            <a:endParaRPr lang="en-US" sz="1800" dirty="0"/>
          </a:p>
        </p:txBody>
      </p:sp>
      <p:pic>
        <p:nvPicPr>
          <p:cNvPr id="4" name="Picture 3">
            <a:extLst>
              <a:ext uri="{FF2B5EF4-FFF2-40B4-BE49-F238E27FC236}">
                <a16:creationId xmlns:a16="http://schemas.microsoft.com/office/drawing/2014/main" id="{4D6B1A9B-A458-40F9-7644-3F165137D79D}"/>
              </a:ext>
            </a:extLst>
          </p:cNvPr>
          <p:cNvPicPr>
            <a:picLocks noChangeAspect="1"/>
          </p:cNvPicPr>
          <p:nvPr/>
        </p:nvPicPr>
        <p:blipFill>
          <a:blip r:embed="rId2"/>
          <a:stretch>
            <a:fillRect/>
          </a:stretch>
        </p:blipFill>
        <p:spPr>
          <a:xfrm>
            <a:off x="8859838" y="485465"/>
            <a:ext cx="2822693" cy="676715"/>
          </a:xfrm>
          <a:prstGeom prst="rect">
            <a:avLst/>
          </a:prstGeom>
        </p:spPr>
      </p:pic>
      <p:sp>
        <p:nvSpPr>
          <p:cNvPr id="5" name="Slide Number Placeholder 4">
            <a:extLst>
              <a:ext uri="{FF2B5EF4-FFF2-40B4-BE49-F238E27FC236}">
                <a16:creationId xmlns:a16="http://schemas.microsoft.com/office/drawing/2014/main" id="{488B0BE2-F88A-FE16-54F4-4C6F4CB6335C}"/>
              </a:ext>
            </a:extLst>
          </p:cNvPr>
          <p:cNvSpPr>
            <a:spLocks noGrp="1"/>
          </p:cNvSpPr>
          <p:nvPr>
            <p:ph type="sldNum" sz="quarter" idx="12"/>
          </p:nvPr>
        </p:nvSpPr>
        <p:spPr/>
        <p:txBody>
          <a:bodyPr/>
          <a:lstStyle/>
          <a:p>
            <a:fld id="{13718C5C-5057-494A-9B5F-32CDE210C4AA}" type="slidenum">
              <a:rPr lang="en-US" smtClean="0"/>
              <a:t>9</a:t>
            </a:fld>
            <a:endParaRPr lang="en-US"/>
          </a:p>
        </p:txBody>
      </p:sp>
      <p:pic>
        <p:nvPicPr>
          <p:cNvPr id="6" name="Picture 5">
            <a:extLst>
              <a:ext uri="{FF2B5EF4-FFF2-40B4-BE49-F238E27FC236}">
                <a16:creationId xmlns:a16="http://schemas.microsoft.com/office/drawing/2014/main" id="{1493F8EA-4276-F4C1-76BA-5113A46500CB}"/>
              </a:ext>
            </a:extLst>
          </p:cNvPr>
          <p:cNvPicPr>
            <a:picLocks noChangeAspect="1"/>
          </p:cNvPicPr>
          <p:nvPr/>
        </p:nvPicPr>
        <p:blipFill>
          <a:blip r:embed="rId3"/>
          <a:stretch>
            <a:fillRect/>
          </a:stretch>
        </p:blipFill>
        <p:spPr>
          <a:xfrm>
            <a:off x="7231612" y="2208457"/>
            <a:ext cx="4960388" cy="3312419"/>
          </a:xfrm>
          <a:prstGeom prst="rect">
            <a:avLst/>
          </a:prstGeom>
        </p:spPr>
      </p:pic>
    </p:spTree>
    <p:extLst>
      <p:ext uri="{BB962C8B-B14F-4D97-AF65-F5344CB8AC3E}">
        <p14:creationId xmlns:p14="http://schemas.microsoft.com/office/powerpoint/2010/main" val="608640270"/>
      </p:ext>
    </p:extLst>
  </p:cSld>
  <p:clrMapOvr>
    <a:masterClrMapping/>
  </p:clrMapOvr>
</p:sld>
</file>

<file path=ppt/theme/theme1.xml><?xml version="1.0" encoding="utf-8"?>
<a:theme xmlns:a="http://schemas.openxmlformats.org/drawingml/2006/main" name="SMACNA SMART PP Template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MACNA SMART PP Template 1" id="{7F47A000-139E-4B55-BAD5-0FD5AF4FC72C}" vid="{1AD8795E-AF96-4BA8-820B-20A9E68DA0A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63308</TotalTime>
  <Words>6641</Words>
  <Application>Microsoft Office PowerPoint</Application>
  <PresentationFormat>Widescreen</PresentationFormat>
  <Paragraphs>766</Paragraphs>
  <Slides>82</Slides>
  <Notes>0</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82</vt:i4>
      </vt:variant>
    </vt:vector>
  </HeadingPairs>
  <TitlesOfParts>
    <vt:vector size="98" baseType="lpstr">
      <vt:lpstr>Arial</vt:lpstr>
      <vt:lpstr>Calibri</vt:lpstr>
      <vt:lpstr>CIDFont+F1</vt:lpstr>
      <vt:lpstr>DINPro</vt:lpstr>
      <vt:lpstr>freight-text-pro</vt:lpstr>
      <vt:lpstr>Helvetica</vt:lpstr>
      <vt:lpstr>Melior</vt:lpstr>
      <vt:lpstr>Open Sans</vt:lpstr>
      <vt:lpstr>Source Sans Pro</vt:lpstr>
      <vt:lpstr>Source Sans Pro Web</vt:lpstr>
      <vt:lpstr>SymbolMT</vt:lpstr>
      <vt:lpstr>Times New Roman</vt:lpstr>
      <vt:lpstr>Times New Roman</vt:lpstr>
      <vt:lpstr>-webkit-standard</vt:lpstr>
      <vt:lpstr>Wingdings</vt:lpstr>
      <vt:lpstr>SMACNA SMART PP Template 1</vt:lpstr>
      <vt:lpstr>     PROJECT LABOR AGREEMENTS ON FEDERAL AND FEDERALLY-ASSISTED CONSTRUCTION PROJECTS   </vt:lpstr>
      <vt:lpstr>Overview of Presentation</vt:lpstr>
      <vt:lpstr>Overview of Presentation</vt:lpstr>
      <vt:lpstr>     Part I                                       Basic Concepts</vt:lpstr>
      <vt:lpstr>What is a PLA?</vt:lpstr>
      <vt:lpstr>Pre-Hire Agreements</vt:lpstr>
      <vt:lpstr>Typical Provisions in PLAs</vt:lpstr>
      <vt:lpstr>Local Hire and Diversity</vt:lpstr>
      <vt:lpstr>Effectiveness of Diversity Requirements </vt:lpstr>
      <vt:lpstr>Community Workforce Agreements (CWAs)</vt:lpstr>
      <vt:lpstr>Examples of CWAs  </vt:lpstr>
      <vt:lpstr>More Information on PLA Basics</vt:lpstr>
      <vt:lpstr>     Part II                     The Biden Executive Order on PLAs  </vt:lpstr>
      <vt:lpstr>President Biden’s Executive Order</vt:lpstr>
      <vt:lpstr>Prospective Application </vt:lpstr>
      <vt:lpstr>“Require” Versus “Encourage”</vt:lpstr>
      <vt:lpstr>Encouragement was Ineffective</vt:lpstr>
      <vt:lpstr>Duties of Contracting Agencies under New Regulations </vt:lpstr>
      <vt:lpstr>The Biden EO’s Exceptions from the PLA Requirement</vt:lpstr>
      <vt:lpstr>Government’s Procurement Interests</vt:lpstr>
      <vt:lpstr>Market Analysis Exception</vt:lpstr>
      <vt:lpstr>Uncertainty About the Percentage of Exceptions</vt:lpstr>
      <vt:lpstr> New Federal Agency Solicitations</vt:lpstr>
      <vt:lpstr>Publishing Exceptions Before Solicitation Date</vt:lpstr>
      <vt:lpstr>Timing of Submission of a PLA by the Offeror</vt:lpstr>
      <vt:lpstr>GSA Solicitation – Submission of PLA with Offer</vt:lpstr>
      <vt:lpstr>GSA Solicitation –Submission of PLA After Contract Award</vt:lpstr>
      <vt:lpstr>The OMB Addresses Timing of PLA Submission </vt:lpstr>
      <vt:lpstr>      Part III                 Responding to a Market Analysis to                                 Support the Use of a PLA</vt:lpstr>
      <vt:lpstr>2023 OMB Guidance on Conducting Market Research </vt:lpstr>
      <vt:lpstr>Biden Administration’s Goal: Supporting and  Training the Local Workforce </vt:lpstr>
      <vt:lpstr>Important to Defend and Support PLAs  </vt:lpstr>
      <vt:lpstr>Advertisement of Large-Scale Projects  </vt:lpstr>
      <vt:lpstr>Locate “Sources Sought”</vt:lpstr>
      <vt:lpstr>NABTU’s Role in Supporting Contracting Agencies</vt:lpstr>
      <vt:lpstr>Inquiries Included in Market Analyses </vt:lpstr>
      <vt:lpstr>    Sample Questions </vt:lpstr>
      <vt:lpstr> “Interest” in Working on a PLA</vt:lpstr>
      <vt:lpstr>Sufficient Number of Qualified Offers or Bids</vt:lpstr>
      <vt:lpstr>     Part IV              PLAs on Federally-Assisted Construction Projects </vt:lpstr>
      <vt:lpstr>  Federally-Assisted Construction</vt:lpstr>
      <vt:lpstr>Removal of Reagan Era Prohibition on “Local Hire” Requirements</vt:lpstr>
      <vt:lpstr>Biden Administration’s Promotion of PLAs</vt:lpstr>
      <vt:lpstr>Outreach to Labor Unions and Other Nonprofit Organizations</vt:lpstr>
      <vt:lpstr>CHIPS and Science Act: NOFOs </vt:lpstr>
      <vt:lpstr> Department of Energy</vt:lpstr>
      <vt:lpstr>       Part V     Inflation Reduction Act of 2022</vt:lpstr>
      <vt:lpstr> IRA: Prevailing Wage and Apprenticeship Utilization </vt:lpstr>
      <vt:lpstr>Project Labor Agreements on IRA Projects</vt:lpstr>
      <vt:lpstr> Part VI  Tools for Advocating for PLAs</vt:lpstr>
      <vt:lpstr>State and Local Procurement Laws</vt:lpstr>
      <vt:lpstr>Inapplicable to Federal Projects Regardless of State Law</vt:lpstr>
      <vt:lpstr>PowerPoint Presentation</vt:lpstr>
      <vt:lpstr>Rescission of Anti-PLA Laws and EOs</vt:lpstr>
      <vt:lpstr>Dollar Thresholds Vary in State Procurement Laws</vt:lpstr>
      <vt:lpstr>Example of Local Residency Requirement in State Law </vt:lpstr>
      <vt:lpstr>Apprenticeship Hours for Women and Minorities</vt:lpstr>
      <vt:lpstr>School-Specific PLAs in Minnesota</vt:lpstr>
      <vt:lpstr>Refuting ABC Propaganda</vt:lpstr>
      <vt:lpstr>Studies that Support the Use of PLAs</vt:lpstr>
      <vt:lpstr>Talking Points in Support of PLAs: Diversity and Training</vt:lpstr>
      <vt:lpstr>Talking Points in Support of PLAs: Costs and Competition</vt:lpstr>
      <vt:lpstr>Additional Talking Points in Support of PLAs</vt:lpstr>
      <vt:lpstr>Follow Up Questions </vt:lpstr>
      <vt:lpstr>Resources for Additional Information</vt:lpstr>
      <vt:lpstr>Biden EO and Final Rule </vt:lpstr>
      <vt:lpstr>Research Studies Cited in the Final Rule on PLAs</vt:lpstr>
      <vt:lpstr>Research Studies Cited in the Final Rule on PLAs</vt:lpstr>
      <vt:lpstr>Additional Studies on PLAs</vt:lpstr>
      <vt:lpstr>Additional Studies on PLAs</vt:lpstr>
      <vt:lpstr>OMB Guidance Memo </vt:lpstr>
      <vt:lpstr>U.S. Department of Labor</vt:lpstr>
      <vt:lpstr>Federal Acquisition Institute </vt:lpstr>
      <vt:lpstr>Uniform Grants Act Guidance 2024 Revision: Labor</vt:lpstr>
      <vt:lpstr>   Department of Department </vt:lpstr>
      <vt:lpstr>Department of Commerce</vt:lpstr>
      <vt:lpstr>Department of Transportation: Local Hire </vt:lpstr>
      <vt:lpstr>Links to Selected State and Local Procurement Laws or EOs </vt:lpstr>
      <vt:lpstr>Additional Links to Selected States </vt:lpstr>
      <vt:lpstr>Los Angeles County Metropolitan Transport Authority </vt:lpstr>
      <vt:lpstr>ABC Propaganda </vt:lpstr>
      <vt:lpstr>AGC’s Summary of Market Surveys During  Obama Administration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Effective Participation in Davis-Bacon Survey of Building Construction in Oregon</dc:title>
  <dc:creator>liz nadeau</dc:creator>
  <cp:lastModifiedBy>Maggie Powers</cp:lastModifiedBy>
  <cp:revision>553</cp:revision>
  <dcterms:created xsi:type="dcterms:W3CDTF">2018-06-16T19:45:23Z</dcterms:created>
  <dcterms:modified xsi:type="dcterms:W3CDTF">2024-05-28T17:34:28Z</dcterms:modified>
</cp:coreProperties>
</file>